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6"/>
  </p:notesMasterIdLst>
  <p:sldIdLst>
    <p:sldId id="859" r:id="rId2"/>
    <p:sldId id="1017" r:id="rId3"/>
    <p:sldId id="1038" r:id="rId4"/>
    <p:sldId id="1039" r:id="rId5"/>
    <p:sldId id="1019" r:id="rId6"/>
    <p:sldId id="1040" r:id="rId7"/>
    <p:sldId id="1041" r:id="rId8"/>
    <p:sldId id="1045" r:id="rId9"/>
    <p:sldId id="1023" r:id="rId10"/>
    <p:sldId id="1024" r:id="rId11"/>
    <p:sldId id="1046" r:id="rId12"/>
    <p:sldId id="1026" r:id="rId13"/>
    <p:sldId id="1025" r:id="rId14"/>
    <p:sldId id="1052" r:id="rId15"/>
    <p:sldId id="1030" r:id="rId16"/>
    <p:sldId id="1053" r:id="rId17"/>
    <p:sldId id="1054" r:id="rId18"/>
    <p:sldId id="1059" r:id="rId19"/>
    <p:sldId id="1058" r:id="rId20"/>
    <p:sldId id="1060" r:id="rId21"/>
    <p:sldId id="1061" r:id="rId22"/>
    <p:sldId id="1062" r:id="rId23"/>
    <p:sldId id="1034" r:id="rId24"/>
    <p:sldId id="1051" r:id="rId25"/>
    <p:sldId id="1064" r:id="rId26"/>
    <p:sldId id="1065" r:id="rId27"/>
    <p:sldId id="1066" r:id="rId28"/>
    <p:sldId id="1067" r:id="rId29"/>
    <p:sldId id="1070" r:id="rId30"/>
    <p:sldId id="1068" r:id="rId31"/>
    <p:sldId id="1033" r:id="rId32"/>
    <p:sldId id="1069" r:id="rId33"/>
    <p:sldId id="1071" r:id="rId34"/>
    <p:sldId id="1063" r:id="rId35"/>
    <p:sldId id="1072" r:id="rId36"/>
    <p:sldId id="1073" r:id="rId37"/>
    <p:sldId id="1074" r:id="rId38"/>
    <p:sldId id="1075" r:id="rId39"/>
    <p:sldId id="1076" r:id="rId40"/>
    <p:sldId id="1077" r:id="rId41"/>
    <p:sldId id="1078" r:id="rId42"/>
    <p:sldId id="1079" r:id="rId43"/>
    <p:sldId id="1080" r:id="rId44"/>
    <p:sldId id="1028" r:id="rId4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2.png"/><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3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47.png"/></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4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5.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动量及其守恒定律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2</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动量守恒定律</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及其应用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900235"/>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系统所受的外力远远小于系统内各物体间的内力时，系统的总动量近似守恒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抛出去的手榴弹在空中爆炸的瞬间，弹片所受火药的内力远大于其重力，重力完全可以忽略不计，动量近似守恒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系统所受的合外力不为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，但在某一方向上合外力为零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，则系统在该方向上动量守恒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系统受外力，但在某一方向上内力远大于外力，也可认为在这一方向上系统的动量近似守恒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21463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对系统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总动量保持不变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系统在整个过程中任意两个时刻的总动量都相等，不能误认为只是初、末两个状态的总动量相等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系统的总动量保持不变，但系统内每个物体的动量都可能在不断变化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系统的总动量指系统内各物体动量的矢量和，总动量不变指的是系统的总动量的大小和方向都不变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29442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图所示，两木块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用轻质弹簧连在一起，置于光滑的水平面上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一颗子弹水平射入木块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，并留在其中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在子弹打中木块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及弹簧被压缩的整个过程中，下列对子弹、两木块和弹簧组成的系统的动量和机械能的判断正确的是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动量守恒、机械能守恒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动量守恒、机械能不守恒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动量不守恒、机械能守恒</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动量、机械能都不守恒</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362237" y="905454"/>
            <a:ext cx="1127935" cy="363305"/>
          </a:xfrm>
          <a:prstGeom prst="rect">
            <a:avLst/>
          </a:prstGeom>
        </p:spPr>
      </p:pic>
      <p:pic>
        <p:nvPicPr>
          <p:cNvPr id="4" name="24答案.eps" descr="id:2147493967;FounderCES"/>
          <p:cNvPicPr/>
          <p:nvPr/>
        </p:nvPicPr>
        <p:blipFill>
          <a:blip r:embed="rId3"/>
          <a:stretch>
            <a:fillRect/>
          </a:stretch>
        </p:blipFill>
        <p:spPr>
          <a:xfrm>
            <a:off x="502431" y="4797152"/>
            <a:ext cx="912255" cy="324991"/>
          </a:xfrm>
          <a:prstGeom prst="rect">
            <a:avLst/>
          </a:prstGeom>
        </p:spPr>
      </p:pic>
      <p:pic>
        <p:nvPicPr>
          <p:cNvPr id="5" name="hjer223.jpg" descr="id:2147490269;FounderCES"/>
          <p:cNvPicPr/>
          <p:nvPr/>
        </p:nvPicPr>
        <p:blipFill>
          <a:blip r:embed="rId4"/>
          <a:stretch>
            <a:fillRect/>
          </a:stretch>
        </p:blipFill>
        <p:spPr>
          <a:xfrm>
            <a:off x="4871070" y="2924944"/>
            <a:ext cx="5528368" cy="792088"/>
          </a:xfrm>
          <a:prstGeom prst="rect">
            <a:avLst/>
          </a:prstGeom>
        </p:spPr>
      </p:pic>
      <p:sp>
        <p:nvSpPr>
          <p:cNvPr id="7" name="矩形 6"/>
          <p:cNvSpPr/>
          <p:nvPr/>
        </p:nvSpPr>
        <p:spPr>
          <a:xfrm>
            <a:off x="1384876" y="4725144"/>
            <a:ext cx="389850" cy="461665"/>
          </a:xfrm>
          <a:prstGeom prst="rect">
            <a:avLst/>
          </a:prstGeom>
        </p:spPr>
        <p:txBody>
          <a:bodyPr wrap="none">
            <a:spAutoFit/>
          </a:bodyPr>
          <a:lstStyle/>
          <a:p>
            <a:r>
              <a:rPr lang="en-US" altLang="zh-CN" sz="2400">
                <a:solidFill>
                  <a:srgbClr val="000000"/>
                </a:solidFill>
              </a:rPr>
              <a:t>B</a:t>
            </a:r>
            <a:endParaRPr lang="zh-CN" altLang="en-US"/>
          </a:p>
        </p:txBody>
      </p:sp>
      <p:sp>
        <p:nvSpPr>
          <p:cNvPr id="8" name="内容占位符 1"/>
          <p:cNvSpPr txBox="1">
            <a:spLocks/>
          </p:cNvSpPr>
          <p:nvPr/>
        </p:nvSpPr>
        <p:spPr bwMode="auto">
          <a:xfrm>
            <a:off x="360854" y="52510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子弹射入木块的过程摩擦力做功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产生热量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动量守恒但机械能不守恒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在子弹与木块同速后、弹簧压缩的过程中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动量守恒、机械能也守恒</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3960;FounderCES"/>
          <p:cNvPicPr/>
          <p:nvPr/>
        </p:nvPicPr>
        <p:blipFill>
          <a:blip r:embed="rId5"/>
          <a:stretch>
            <a:fillRect/>
          </a:stretch>
        </p:blipFill>
        <p:spPr>
          <a:xfrm>
            <a:off x="505741" y="5438315"/>
            <a:ext cx="936104" cy="333631"/>
          </a:xfrm>
          <a:prstGeom prst="rect">
            <a:avLst/>
          </a:prstGeom>
        </p:spPr>
      </p:pic>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34623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图所示，光滑水平面上有一质量为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，其上面有一个质量为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正在沿粗糙曲面下滑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两个物体为系统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受到的重力是内力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受到的摩擦力是内力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的压力是外力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的支持力是内力</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2"/>
          <a:stretch>
            <a:fillRect/>
          </a:stretch>
        </p:blipFill>
        <p:spPr>
          <a:xfrm>
            <a:off x="406574" y="900164"/>
            <a:ext cx="1224136" cy="393921"/>
          </a:xfrm>
          <a:prstGeom prst="rect">
            <a:avLst/>
          </a:prstGeom>
        </p:spPr>
      </p:pic>
      <p:pic>
        <p:nvPicPr>
          <p:cNvPr id="4" name="24答案.eps" descr="id:2147493967;FounderCES"/>
          <p:cNvPicPr/>
          <p:nvPr/>
        </p:nvPicPr>
        <p:blipFill>
          <a:blip r:embed="rId3"/>
          <a:stretch>
            <a:fillRect/>
          </a:stretch>
        </p:blipFill>
        <p:spPr>
          <a:xfrm>
            <a:off x="484325" y="4239673"/>
            <a:ext cx="858353" cy="305788"/>
          </a:xfrm>
          <a:prstGeom prst="rect">
            <a:avLst/>
          </a:prstGeom>
        </p:spPr>
      </p:pic>
      <p:pic>
        <p:nvPicPr>
          <p:cNvPr id="5" name="hjer222.jpg" descr="id:2147490297;FounderCES"/>
          <p:cNvPicPr/>
          <p:nvPr/>
        </p:nvPicPr>
        <p:blipFill>
          <a:blip r:embed="rId4"/>
          <a:stretch>
            <a:fillRect/>
          </a:stretch>
        </p:blipFill>
        <p:spPr>
          <a:xfrm>
            <a:off x="5159102" y="2079432"/>
            <a:ext cx="2706096" cy="1728192"/>
          </a:xfrm>
          <a:prstGeom prst="rect">
            <a:avLst/>
          </a:prstGeom>
        </p:spPr>
      </p:pic>
      <p:sp>
        <p:nvSpPr>
          <p:cNvPr id="7" name="矩形 6"/>
          <p:cNvSpPr/>
          <p:nvPr/>
        </p:nvSpPr>
        <p:spPr>
          <a:xfrm>
            <a:off x="1456884" y="4167664"/>
            <a:ext cx="389850" cy="461665"/>
          </a:xfrm>
          <a:prstGeom prst="rect">
            <a:avLst/>
          </a:prstGeom>
        </p:spPr>
        <p:txBody>
          <a:bodyPr wrap="none">
            <a:spAutoFit/>
          </a:bodyPr>
          <a:lstStyle/>
          <a:p>
            <a:r>
              <a:rPr lang="en-US" altLang="zh-CN" sz="2400">
                <a:solidFill>
                  <a:srgbClr val="000000"/>
                </a:solidFill>
              </a:rPr>
              <a:t>B</a:t>
            </a:r>
            <a:endParaRPr lang="zh-CN" altLang="en-US"/>
          </a:p>
        </p:txBody>
      </p:sp>
      <p:sp>
        <p:nvSpPr>
          <p:cNvPr id="8" name="内容占位符 1"/>
          <p:cNvSpPr txBox="1">
            <a:spLocks/>
          </p:cNvSpPr>
          <p:nvPr/>
        </p:nvSpPr>
        <p:spPr bwMode="auto">
          <a:xfrm>
            <a:off x="360854" y="462645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两个物体构成一个系统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它们之间的作用力就是内力</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3960;FounderCES"/>
          <p:cNvPicPr/>
          <p:nvPr/>
        </p:nvPicPr>
        <p:blipFill>
          <a:blip r:embed="rId5"/>
          <a:stretch>
            <a:fillRect/>
          </a:stretch>
        </p:blipFill>
        <p:spPr>
          <a:xfrm>
            <a:off x="478582" y="4842479"/>
            <a:ext cx="864096" cy="307968"/>
          </a:xfrm>
          <a:prstGeom prst="rect">
            <a:avLst/>
          </a:prstGeom>
        </p:spPr>
      </p:pic>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692696"/>
            <a:ext cx="11485848" cy="5078313"/>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动量守恒定律</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应用动量守恒定律解题的一般步骤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分析题意，合理地选取研究对象，明确系统是由哪几个物体组成的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分析系统的受力情况，分清内力和外力，判断系统的动量是否守恒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确定所研究的作用过程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选取的过程应包括系统的已知状态和未知状态，通常为初状态到末状态的过程，这样才能列出对解题有用的方程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对于物体在相互作用前后运动方向都在一条直线上的问题，应设定正方向，各物体的动量方向可以用正、负号表示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建立动量守恒方程，代入已知量求解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2.eps" descr="id:2147490318;FounderCES"/>
          <p:cNvPicPr/>
          <p:nvPr/>
        </p:nvPicPr>
        <p:blipFill>
          <a:blip r:embed="rId2"/>
          <a:stretch>
            <a:fillRect/>
          </a:stretch>
        </p:blipFill>
        <p:spPr>
          <a:xfrm>
            <a:off x="487220" y="855296"/>
            <a:ext cx="1025114" cy="360040"/>
          </a:xfrm>
          <a:prstGeom prst="rect">
            <a:avLst/>
          </a:prstGeom>
        </p:spPr>
      </p:pic>
    </p:spTree>
    <p:extLst>
      <p:ext uri="{BB962C8B-B14F-4D97-AF65-F5344CB8AC3E}">
        <p14:creationId xmlns:p14="http://schemas.microsoft.com/office/powerpoint/2010/main" val="1642221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45639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64704"/>
            <a:ext cx="11485848" cy="39703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神舟系列载人飞船某次返回过程中，返回舱距地面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10km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时开始启动降落伞装置，速度减至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，并以这个速度开始在大气中匀速降落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在距地面</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时，返回舱的四台缓冲发动机开始竖直向下喷气，舱体再次减速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缓冲发动机每次喷气时间极短，返回舱的质量和降落伞提供的阻力可以认为不变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假设最后减速过程中返回舱做匀减速直线运动，并且到达地面时速度恰好为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，请回答下列问题：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返回舱最后减速阶段的加速度大小；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461132" y="932300"/>
            <a:ext cx="1133782" cy="365455"/>
          </a:xfrm>
          <a:prstGeom prst="rect">
            <a:avLst/>
          </a:prstGeom>
        </p:spPr>
      </p:pic>
      <p:pic>
        <p:nvPicPr>
          <p:cNvPr id="4" name="24答案.eps" descr="id:2147493967;FounderCES"/>
          <p:cNvPicPr/>
          <p:nvPr/>
        </p:nvPicPr>
        <p:blipFill>
          <a:blip r:embed="rId3"/>
          <a:stretch>
            <a:fillRect/>
          </a:stretch>
        </p:blipFill>
        <p:spPr>
          <a:xfrm>
            <a:off x="478582" y="4741240"/>
            <a:ext cx="912255" cy="324991"/>
          </a:xfrm>
          <a:prstGeom prst="rect">
            <a:avLst/>
          </a:prstGeom>
        </p:spPr>
      </p:pic>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4945352"/>
                <a:ext cx="11485848" cy="135684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运动学公式可得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故加速度大小为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m/s</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负号表示加速度方向与初速度方向相反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945352"/>
                <a:ext cx="11485848" cy="1356846"/>
              </a:xfrm>
              <a:prstGeom prst="rect">
                <a:avLst/>
              </a:prstGeom>
              <a:blipFill>
                <a:blip r:embed="rId4"/>
                <a:stretch>
                  <a:fillRect l="-796" r="-849" b="-583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90332;FounderCES"/>
          <p:cNvPicPr/>
          <p:nvPr/>
        </p:nvPicPr>
        <p:blipFill>
          <a:blip r:embed="rId5"/>
          <a:stretch>
            <a:fillRect/>
          </a:stretch>
        </p:blipFill>
        <p:spPr>
          <a:xfrm>
            <a:off x="478582" y="5316602"/>
            <a:ext cx="864096" cy="308496"/>
          </a:xfrm>
          <a:prstGeom prst="rect">
            <a:avLst/>
          </a:prstGeom>
        </p:spPr>
      </p:pic>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1200329"/>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返回舱的总质量大约为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，根据资料可知，返回舱的缓冲发动机对地喷气速度约为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km/s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，试估算每个喷嘴每秒喷出气体的质量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44824"/>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12.5 kg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3967;FounderCES"/>
          <p:cNvPicPr/>
          <p:nvPr/>
        </p:nvPicPr>
        <p:blipFill>
          <a:blip r:embed="rId2"/>
          <a:stretch>
            <a:fillRect/>
          </a:stretch>
        </p:blipFill>
        <p:spPr>
          <a:xfrm>
            <a:off x="478582" y="2041086"/>
            <a:ext cx="912255" cy="324991"/>
          </a:xfrm>
          <a:prstGeom prst="rect">
            <a:avLst/>
          </a:prstGeom>
        </p:spPr>
      </p:pic>
      <p:pic>
        <p:nvPicPr>
          <p:cNvPr id="5" name="24解析.eps" descr="id:2147490332;FounderCES"/>
          <p:cNvPicPr/>
          <p:nvPr/>
        </p:nvPicPr>
        <p:blipFill>
          <a:blip r:embed="rId3"/>
          <a:stretch>
            <a:fillRect/>
          </a:stretch>
        </p:blipFill>
        <p:spPr>
          <a:xfrm>
            <a:off x="478582" y="2616448"/>
            <a:ext cx="864096" cy="308496"/>
          </a:xfrm>
          <a:prstGeom prst="rect">
            <a:avLst/>
          </a:prstGeom>
        </p:spPr>
      </p:pic>
      <p:sp>
        <p:nvSpPr>
          <p:cNvPr id="6" name="内容占位符 1"/>
          <p:cNvSpPr txBox="1">
            <a:spLocks/>
          </p:cNvSpPr>
          <p:nvPr/>
        </p:nvSpPr>
        <p:spPr bwMode="auto">
          <a:xfrm>
            <a:off x="360854" y="2448047"/>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设每个喷嘴获得的反冲力为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每个喷嘴每秒喷出气体的质量为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12.5 kg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5610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754326"/>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若返回舱的总质量为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，在其以速度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匀速下落过程中，开动喷气发动机竖直向下喷气，每次喷出气体的质量为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如果喷出气体相对地面的速度大小为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，喷气两次后返回舱的速度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是多大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1"/>
              <p:cNvSpPr txBox="1">
                <a:spLocks/>
              </p:cNvSpPr>
              <p:nvPr/>
            </p:nvSpPr>
            <p:spPr bwMode="auto">
              <a:xfrm>
                <a:off x="360854" y="2420888"/>
                <a:ext cx="11485848" cy="82355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6391275" algn="l"/>
                  </a:tabLst>
                </a:pPr>
                <a:r>
                  <a:rPr lang="en-US" altLang="zh-CN" b="1" smtClean="0">
                    <a:solidFill>
                      <a:srgbClr val="00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3" name="内容占位符 1"/>
              <p:cNvSpPr txBox="1">
                <a:spLocks noRot="1" noChangeAspect="1" noMove="1" noResize="1" noEditPoints="1" noAdjustHandles="1" noChangeArrowheads="1" noChangeShapeType="1" noTextEdit="1"/>
              </p:cNvSpPr>
              <p:nvPr/>
            </p:nvSpPr>
            <p:spPr bwMode="auto">
              <a:xfrm>
                <a:off x="360854" y="2420888"/>
                <a:ext cx="11485848" cy="823559"/>
              </a:xfrm>
              <a:prstGeom prst="rect">
                <a:avLst/>
              </a:prstGeom>
              <a:blipFill>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内容占位符 3"/>
              <p:cNvSpPr txBox="1">
                <a:spLocks/>
              </p:cNvSpPr>
              <p:nvPr/>
            </p:nvSpPr>
            <p:spPr bwMode="auto">
              <a:xfrm>
                <a:off x="360854" y="3356992"/>
                <a:ext cx="11485848" cy="199798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设喷气两次后返回舱速度大小为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由动量守恒定律可得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txBox="1">
                <a:spLocks noRot="1" noChangeAspect="1" noMove="1" noResize="1" noEditPoints="1" noAdjustHandles="1" noChangeArrowheads="1" noChangeShapeType="1" noTextEdit="1"/>
              </p:cNvSpPr>
              <p:nvPr/>
            </p:nvSpPr>
            <p:spPr bwMode="auto">
              <a:xfrm>
                <a:off x="360854" y="3356992"/>
                <a:ext cx="11485848" cy="1997983"/>
              </a:xfrm>
              <a:prstGeom prst="rect">
                <a:avLst/>
              </a:prstGeom>
              <a:blipFill>
                <a:blip r:embed="rId3"/>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93960;FounderCES"/>
          <p:cNvPicPr/>
          <p:nvPr/>
        </p:nvPicPr>
        <p:blipFill>
          <a:blip r:embed="rId4"/>
          <a:stretch>
            <a:fillRect/>
          </a:stretch>
        </p:blipFill>
        <p:spPr>
          <a:xfrm>
            <a:off x="550590" y="3527417"/>
            <a:ext cx="936104" cy="333631"/>
          </a:xfrm>
          <a:prstGeom prst="rect">
            <a:avLst/>
          </a:prstGeom>
        </p:spPr>
      </p:pic>
      <p:pic>
        <p:nvPicPr>
          <p:cNvPr id="6" name="24答案.eps" descr="id:2147493967;FounderCES"/>
          <p:cNvPicPr/>
          <p:nvPr/>
        </p:nvPicPr>
        <p:blipFill>
          <a:blip r:embed="rId5"/>
          <a:stretch>
            <a:fillRect/>
          </a:stretch>
        </p:blipFill>
        <p:spPr>
          <a:xfrm>
            <a:off x="502431" y="2706989"/>
            <a:ext cx="912255" cy="324991"/>
          </a:xfrm>
          <a:prstGeom prst="rect">
            <a:avLst/>
          </a:prstGeom>
        </p:spPr>
      </p:pic>
    </p:spTree>
    <p:extLst>
      <p:ext uri="{BB962C8B-B14F-4D97-AF65-F5344CB8AC3E}">
        <p14:creationId xmlns:p14="http://schemas.microsoft.com/office/powerpoint/2010/main" val="1904383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86764"/>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如果喷出气体相对喷嘴的速度大小为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，喷气两次后返回舱的速度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是多大？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内容占位符 2"/>
              <p:cNvSpPr txBox="1">
                <a:spLocks/>
              </p:cNvSpPr>
              <p:nvPr/>
            </p:nvSpPr>
            <p:spPr bwMode="auto">
              <a:xfrm>
                <a:off x="1270670" y="1113864"/>
                <a:ext cx="3430096" cy="130702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a:tabLst>
                    <a:tab pos="90488" algn="l"/>
                    <a:tab pos="9861550" algn="l"/>
                  </a:tabLst>
                </a:pPr>
                <a14:m>
                  <m:oMathPara xmlns:m="http://schemas.openxmlformats.org/officeDocument/2006/math">
                    <m:oMathParaPr>
                      <m:jc m:val="centerGroup"/>
                    </m:oMathParaPr>
                    <m:oMath xmlns:m="http://schemas.openxmlformats.org/officeDocument/2006/math">
                      <m:f>
                        <m:fPr>
                          <m:ctrlPr>
                            <a:rPr lang="zh-CN" altLang="zh-CN" b="1" i="1" smtClean="0">
                              <a:latin typeface="Cambria Math" panose="02040503050406030204" pitchFamily="18" charset="0"/>
                            </a:rPr>
                          </m:ctrlPr>
                        </m:fPr>
                        <m:num>
                          <m:sSup>
                            <m:sSupPr>
                              <m:ctrlPr>
                                <a:rPr lang="zh-CN" altLang="zh-CN" b="1" i="1">
                                  <a:latin typeface="Cambria Math" panose="02040503050406030204" pitchFamily="18" charset="0"/>
                                </a:rPr>
                              </m:ctrlPr>
                            </m:sSupPr>
                            <m:e>
                              <m:r>
                                <a:rPr lang="en-US" altLang="zh-CN" b="1" i="1">
                                  <a:latin typeface="Cambria Math" panose="02040503050406030204" pitchFamily="18" charset="0"/>
                                </a:rPr>
                                <m:t>𝑴</m:t>
                              </m:r>
                            </m:e>
                            <m:sup>
                              <m:r>
                                <a:rPr lang="en-US" altLang="zh-CN" b="1" i="1">
                                  <a:latin typeface="Cambria Math" panose="02040503050406030204" pitchFamily="18" charset="0"/>
                                </a:rPr>
                                <m:t>𝟐</m:t>
                              </m:r>
                            </m:sup>
                          </m:sSup>
                          <m:sSub>
                            <m:sSubPr>
                              <m:ctrlPr>
                                <a:rPr lang="zh-CN" altLang="zh-CN" b="1" i="1">
                                  <a:latin typeface="Cambria Math" panose="020405030504060302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latin typeface="Cambria Math" panose="02040503050406030204" pitchFamily="18" charset="0"/>
                                </a:rPr>
                                <m:t>𝟎</m:t>
                              </m:r>
                            </m:sub>
                          </m:sSub>
                          <m:r>
                            <a:rPr lang="en-US" altLang="zh-CN" b="1" i="1" smtClean="0">
                              <a:latin typeface="Cambria Math" panose="02040503050406030204" pitchFamily="18" charset="0"/>
                            </a:rPr>
                            <m:t>−</m:t>
                          </m:r>
                          <m:r>
                            <a:rPr lang="en-US" altLang="zh-CN" b="1" i="1">
                              <a:latin typeface="Cambria Math" panose="02040503050406030204" pitchFamily="18" charset="0"/>
                            </a:rPr>
                            <m:t>𝟐</m:t>
                          </m:r>
                          <m:r>
                            <a:rPr lang="en-US" altLang="zh-CN" b="1" i="1">
                              <a:latin typeface="Cambria Math" panose="02040503050406030204" pitchFamily="18" charset="0"/>
                            </a:rPr>
                            <m:t>𝑴𝒎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smtClean="0">
                              <a:latin typeface="Cambria Math" panose="02040503050406030204" pitchFamily="18" charset="0"/>
                            </a:rPr>
                            <m:t>−</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𝒎</m:t>
                              </m:r>
                            </m:e>
                            <m:sup>
                              <m:r>
                                <a:rPr lang="en-US" altLang="zh-CN" b="1" i="1">
                                  <a:latin typeface="Cambria Math" panose="02040503050406030204" pitchFamily="18" charset="0"/>
                                </a:rPr>
                                <m:t>𝟐</m:t>
                              </m:r>
                            </m:sup>
                          </m:sSup>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m:rPr>
                              <m:nor/>
                            </m:rPr>
                            <a:rPr lang="en-US" altLang="zh-CN" b="1"/>
                            <m:t>(</m:t>
                          </m:r>
                          <m:r>
                            <a:rPr lang="en-US" altLang="zh-CN" b="1" i="1">
                              <a:latin typeface="Cambria Math" panose="02040503050406030204" pitchFamily="18" charset="0"/>
                            </a:rPr>
                            <m:t>𝑴</m:t>
                          </m:r>
                          <m:r>
                            <a:rPr lang="en-US" altLang="zh-CN" b="1" i="0" smtClean="0">
                              <a:latin typeface="Cambria Math" panose="02040503050406030204" pitchFamily="18" charset="0"/>
                            </a:rPr>
                            <m:t>+</m:t>
                          </m:r>
                          <m:r>
                            <a:rPr lang="en-US" altLang="zh-CN" b="1" i="1">
                              <a:latin typeface="Cambria Math" panose="02040503050406030204" pitchFamily="18" charset="0"/>
                            </a:rPr>
                            <m:t>𝒎</m:t>
                          </m:r>
                          <m:sSup>
                            <m:sSupPr>
                              <m:ctrlPr>
                                <a:rPr lang="zh-CN" altLang="zh-CN" b="1" i="1">
                                  <a:latin typeface="Cambria Math" panose="02040503050406030204" pitchFamily="18" charset="0"/>
                                </a:rPr>
                              </m:ctrlPr>
                            </m:sSupPr>
                            <m:e>
                              <m:r>
                                <m:rPr>
                                  <m:nor/>
                                </m:rPr>
                                <a:rPr lang="en-US" altLang="zh-CN" b="1"/>
                                <m:t>)</m:t>
                              </m:r>
                            </m:e>
                            <m:sup>
                              <m:r>
                                <a:rPr lang="en-US" altLang="zh-CN" b="1" i="1">
                                  <a:latin typeface="Cambria Math" panose="02040503050406030204" pitchFamily="18" charset="0"/>
                                </a:rPr>
                                <m:t>𝟐</m:t>
                              </m:r>
                            </m:sup>
                          </m:sSup>
                        </m:den>
                      </m:f>
                    </m:oMath>
                  </m:oMathPara>
                </a14:m>
                <a:endParaRPr lang="zh-CN" altLang="zh-CN"/>
              </a:p>
            </p:txBody>
          </p:sp>
        </mc:Choice>
        <mc:Fallback xmlns="">
          <p:sp>
            <p:nvSpPr>
              <p:cNvPr id="3" name="内容占位符 2"/>
              <p:cNvSpPr txBox="1">
                <a:spLocks noRot="1" noChangeAspect="1" noMove="1" noResize="1" noEditPoints="1" noAdjustHandles="1" noChangeArrowheads="1" noChangeShapeType="1" noTextEdit="1"/>
              </p:cNvSpPr>
              <p:nvPr/>
            </p:nvSpPr>
            <p:spPr bwMode="auto">
              <a:xfrm>
                <a:off x="1270670" y="1113864"/>
                <a:ext cx="3430096" cy="1307024"/>
              </a:xfrm>
              <a:prstGeom prst="rect">
                <a:avLst/>
              </a:prstGeom>
              <a:blipFill>
                <a:blip r:embed="rId2"/>
                <a:stretch>
                  <a:fillRect/>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24解析.eps" descr="id:2147493960;FounderCES"/>
          <p:cNvPicPr/>
          <p:nvPr/>
        </p:nvPicPr>
        <p:blipFill>
          <a:blip r:embed="rId3"/>
          <a:stretch>
            <a:fillRect/>
          </a:stretch>
        </p:blipFill>
        <p:spPr>
          <a:xfrm>
            <a:off x="550590" y="2447297"/>
            <a:ext cx="936104" cy="333631"/>
          </a:xfrm>
          <a:prstGeom prst="rect">
            <a:avLst/>
          </a:prstGeom>
        </p:spPr>
      </p:pic>
      <p:pic>
        <p:nvPicPr>
          <p:cNvPr id="5" name="24答案.eps" descr="id:2147493967;FounderCES"/>
          <p:cNvPicPr/>
          <p:nvPr/>
        </p:nvPicPr>
        <p:blipFill>
          <a:blip r:embed="rId4"/>
          <a:stretch>
            <a:fillRect/>
          </a:stretch>
        </p:blipFill>
        <p:spPr>
          <a:xfrm>
            <a:off x="502431" y="1591841"/>
            <a:ext cx="912255" cy="324991"/>
          </a:xfrm>
          <a:prstGeom prst="rect">
            <a:avLst/>
          </a:prstGeom>
        </p:spPr>
      </p:pic>
      <mc:AlternateContent xmlns:mc="http://schemas.openxmlformats.org/markup-compatibility/2006" xmlns:a14="http://schemas.microsoft.com/office/drawing/2010/main">
        <mc:Choice Requires="a14">
          <p:sp>
            <p:nvSpPr>
              <p:cNvPr id="6" name="内容占位符 4"/>
              <p:cNvSpPr txBox="1">
                <a:spLocks/>
              </p:cNvSpPr>
              <p:nvPr/>
            </p:nvSpPr>
            <p:spPr bwMode="auto">
              <a:xfrm>
                <a:off x="360854" y="2276872"/>
                <a:ext cx="11485848" cy="1539589"/>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第二次有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联立两式解得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𝑴𝒎</m:t>
                        </m:r>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6" name="内容占位符 4"/>
              <p:cNvSpPr txBox="1">
                <a:spLocks noRot="1" noChangeAspect="1" noMove="1" noResize="1" noEditPoints="1" noAdjustHandles="1" noChangeArrowheads="1" noChangeShapeType="1" noTextEdit="1"/>
              </p:cNvSpPr>
              <p:nvPr/>
            </p:nvSpPr>
            <p:spPr bwMode="auto">
              <a:xfrm>
                <a:off x="360854" y="2276872"/>
                <a:ext cx="11485848" cy="1539589"/>
              </a:xfrm>
              <a:prstGeom prst="rect">
                <a:avLst/>
              </a:prstGeom>
              <a:blipFill>
                <a:blip r:embed="rId5"/>
                <a:stretch>
                  <a:fillRect l="-79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475807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3346237"/>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动量守恒定律在多物体、多过程中的应用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求解这类问题时应注意：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正确分析作用过程中各物体状态的变化情况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分清作用过程中的不同阶段，并按作用关系将系统内的物体分成几个小系统，既要符合守恒条件，又要方便解题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准确选取不同阶段、不同小系统的初、末状态，分别列动量守恒方程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4471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452431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动量守恒定律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一个系统不受外力或者所受合外力为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时，这个系统的总动量保持不变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这称为动量守恒定律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研究对象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几个相互作用的物体组成的系统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如发生碰撞的两个物块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适用条件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系统不受外力或者所受外力的矢量和为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48157" y="172297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4524315"/>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动量守恒定律应用中的临界问题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在运用动量守恒定律解题时，常会遇到互相作用的几个物体间的临界问题，求解这类问题时要注意分析临界状态，把握相关的临界条件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涉及弹簧的临界问题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临界条件是弹簧具有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最大弹性势能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在弹簧的弹性限度内，当弹簧压缩到最短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拉伸到最长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时，该弹簧具有最大弹性势能，而弹簧压缩到最短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拉伸到最长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，弹簧连着的两物体不能再靠近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，此时两物体具有相同的速度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因此，该类问题临界状态相应的临界条件是弹簧连着的两物体</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速度相等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187970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4524315"/>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涉及最大高度的临界问题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在物体滑上斜面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斜面放在光滑水平面上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的过程中，由于弹力的作用，斜面在水平方向将做加速运动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物体滑到斜面上最高点的临界条件是物体与斜面沿水平方向具有</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共同的速度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、物体在竖直方向的分速度等于零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涉及追及碰撞的临界问题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两个在光滑水平面上做匀速运动的物体，甲物体追上乙物体的条件是甲物体的速度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必须大于乙物体的速度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，甲物体刚好追不上乙物体的临界条件是</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2680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692696"/>
            <a:ext cx="11485848" cy="3900235"/>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滑块与木板的临界问题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滑块恰好不滑离木板的条件：滑块运动到木板的某一端时共速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木板最短的条件：当滑块与木板共速时滑块滑到木板的某一端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滑块与木板恰好不发生相对滑动的条件：滑块与木板间的摩擦力为最大摩擦力，且二者加速度相同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两物体恰好不相撞的临界问题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临界条件是两物体接触时速度恰好相等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11057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401479"/>
          </a:xfrm>
        </p:spPr>
        <p:txBody>
          <a:bodyPr/>
          <a:lstStyle/>
          <a:p>
            <a:pPr hangingPunct="0">
              <a:spcAft>
                <a:spcPts val="0"/>
              </a:spcAft>
              <a:tabLst>
                <a:tab pos="6391275" algn="l"/>
              </a:tabLs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如图所示，质量</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kg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静止放置于光滑平台上，</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的左端固定一轻质弹簧</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平台右侧有一质量</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的小车</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，其上表面与平台等高，小车与水平面间的摩擦不计</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光滑圆弧轨道半径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ea typeface="宋体" panose="02010600030101010101" pitchFamily="2" charset="-122"/>
                <a:cs typeface="Times New Roman" panose="02020603050405020304" pitchFamily="18" charset="0"/>
              </a:rPr>
              <a:t>0.9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，连线</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与竖直方向夹角为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，另一与</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完全相同的滑块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点由静止开始沿圆弧下滑</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滑至平台上挤压弹簧，弹簧恢复原长后滑块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离开平台滑上小车</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且恰好未滑落，滑块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与小车</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之间的动摩擦因数</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ea typeface="宋体" panose="02010600030101010101" pitchFamily="2" charset="-122"/>
                <a:cs typeface="Times New Roman" panose="02020603050405020304" pitchFamily="18" charset="0"/>
              </a:rPr>
              <a:t>0.5</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可视为质点，重力加速度</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刚到平台上的速度大小为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该过程中弹簧的弹性势能的最大值为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J</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该过程中由于摩擦产生的热量为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J</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小车</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的长度为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m</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0192;FounderCES"/>
          <p:cNvPicPr/>
          <p:nvPr/>
        </p:nvPicPr>
        <p:blipFill>
          <a:blip r:embed="rId2"/>
          <a:stretch>
            <a:fillRect/>
          </a:stretch>
        </p:blipFill>
        <p:spPr>
          <a:xfrm>
            <a:off x="473693" y="857887"/>
            <a:ext cx="1147964" cy="370265"/>
          </a:xfrm>
          <a:prstGeom prst="rect">
            <a:avLst/>
          </a:prstGeom>
        </p:spPr>
      </p:pic>
      <p:pic>
        <p:nvPicPr>
          <p:cNvPr id="5" name="xq3.jpg" descr="id:2147490353;FounderCES"/>
          <p:cNvPicPr/>
          <p:nvPr/>
        </p:nvPicPr>
        <p:blipFill>
          <a:blip r:embed="rId3"/>
          <a:stretch>
            <a:fillRect/>
          </a:stretch>
        </p:blipFill>
        <p:spPr>
          <a:xfrm>
            <a:off x="6599262" y="4077072"/>
            <a:ext cx="3873500" cy="1619250"/>
          </a:xfrm>
          <a:prstGeom prst="rect">
            <a:avLst/>
          </a:prstGeom>
        </p:spPr>
      </p:pic>
      <p:sp>
        <p:nvSpPr>
          <p:cNvPr id="7" name="矩形 6"/>
          <p:cNvSpPr/>
          <p:nvPr/>
        </p:nvSpPr>
        <p:spPr>
          <a:xfrm>
            <a:off x="1400602" y="6020747"/>
            <a:ext cx="1454244" cy="461665"/>
          </a:xfrm>
          <a:prstGeom prst="rect">
            <a:avLst/>
          </a:prstGeom>
        </p:spPr>
        <p:txBody>
          <a:bodyPr wrap="none">
            <a:spAutoFit/>
          </a:bodyPr>
          <a:lstStyle/>
          <a:p>
            <a:r>
              <a:rPr lang="en-US" altLang="zh-CN" sz="2400">
                <a:solidFill>
                  <a:srgbClr val="000000"/>
                </a:solidFill>
              </a:rPr>
              <a:t>A</a:t>
            </a:r>
            <a:r>
              <a:rPr lang="zh-CN" altLang="zh-CN" sz="2400">
                <a:solidFill>
                  <a:srgbClr val="000000"/>
                </a:solidFill>
                <a:cs typeface="Times New Roman" panose="02020603050405020304" pitchFamily="18" charset="0"/>
              </a:rPr>
              <a:t>、</a:t>
            </a:r>
            <a:r>
              <a:rPr lang="en-US" altLang="zh-CN" sz="2400">
                <a:solidFill>
                  <a:srgbClr val="000000"/>
                </a:solidFill>
              </a:rPr>
              <a:t>B</a:t>
            </a:r>
            <a:r>
              <a:rPr lang="zh-CN" altLang="zh-CN" sz="2400">
                <a:solidFill>
                  <a:srgbClr val="000000"/>
                </a:solidFill>
                <a:cs typeface="Times New Roman" panose="02020603050405020304" pitchFamily="18" charset="0"/>
              </a:rPr>
              <a:t>、</a:t>
            </a:r>
            <a:r>
              <a:rPr lang="en-US" altLang="zh-CN" sz="2400">
                <a:solidFill>
                  <a:srgbClr val="000000"/>
                </a:solidFill>
              </a:rPr>
              <a:t>D</a:t>
            </a:r>
            <a:endParaRPr lang="zh-CN" altLang="en-US"/>
          </a:p>
        </p:txBody>
      </p:sp>
      <p:pic>
        <p:nvPicPr>
          <p:cNvPr id="8" name="24答案.eps" descr="id:2147493967;FounderCES"/>
          <p:cNvPicPr/>
          <p:nvPr/>
        </p:nvPicPr>
        <p:blipFill>
          <a:blip r:embed="rId4"/>
          <a:stretch>
            <a:fillRect/>
          </a:stretch>
        </p:blipFill>
        <p:spPr>
          <a:xfrm>
            <a:off x="502431" y="6089083"/>
            <a:ext cx="912255" cy="324991"/>
          </a:xfrm>
          <a:prstGeom prst="rect">
            <a:avLst/>
          </a:prstGeom>
        </p:spPr>
      </p:pic>
    </p:spTree>
    <p:extLst>
      <p:ext uri="{BB962C8B-B14F-4D97-AF65-F5344CB8AC3E}">
        <p14:creationId xmlns:p14="http://schemas.microsoft.com/office/powerpoint/2010/main" val="19966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548680"/>
                <a:ext cx="11485848" cy="199798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点滑至平台的过程中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解得滑块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刚到平台上的速度大小为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速度大小相等时弹簧弹性势能最大</a:t>
                </a:r>
                <a:r>
                  <a:rPr lang="zh-CN" altLang="zh-CN" b="1" u="wavy">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548680"/>
                <a:ext cx="11485848" cy="1997983"/>
              </a:xfrm>
              <a:blipFill>
                <a:blip r:embed="rId2"/>
                <a:stretch>
                  <a:fillRect l="-796" r="-849" b="-1524"/>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908720"/>
            <a:ext cx="864096" cy="307968"/>
          </a:xfrm>
          <a:prstGeom prst="rect">
            <a:avLst/>
          </a:prstGeom>
        </p:spPr>
      </p:pic>
      <p:sp>
        <p:nvSpPr>
          <p:cNvPr id="4" name="内容占位符 1"/>
          <p:cNvSpPr txBox="1">
            <a:spLocks/>
          </p:cNvSpPr>
          <p:nvPr/>
        </p:nvSpPr>
        <p:spPr bwMode="auto">
          <a:xfrm>
            <a:off x="360854" y="237076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相对静止时</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弹簧的压缩量最大</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弹簧的弹性势能最大</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之后弹簧逐渐恢复原长</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相互远离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箭头右下.eps" descr="id:2147490367;FounderCES"/>
          <p:cNvPicPr/>
          <p:nvPr/>
        </p:nvPicPr>
        <p:blipFill>
          <a:blip r:embed="rId4"/>
          <a:stretch>
            <a:fillRect/>
          </a:stretch>
        </p:blipFill>
        <p:spPr>
          <a:xfrm>
            <a:off x="8543478" y="2056140"/>
            <a:ext cx="370899" cy="292740"/>
          </a:xfrm>
          <a:prstGeom prst="rect">
            <a:avLst/>
          </a:prstGeom>
        </p:spPr>
      </p:pic>
      <mc:AlternateContent xmlns:mc="http://schemas.openxmlformats.org/markup-compatibility/2006" xmlns:a14="http://schemas.microsoft.com/office/drawing/2010/main">
        <mc:Choice Requires="a14">
          <p:sp>
            <p:nvSpPr>
              <p:cNvPr id="6" name="内容占位符 2"/>
              <p:cNvSpPr txBox="1">
                <a:spLocks/>
              </p:cNvSpPr>
              <p:nvPr/>
            </p:nvSpPr>
            <p:spPr bwMode="auto">
              <a:xfrm>
                <a:off x="360854" y="3356992"/>
                <a:ext cx="11485848" cy="144398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r>
                  <a:rPr lang="zh-CN" altLang="zh-CN" b="1" smtClean="0">
                    <a:latin typeface="Times New Roman" panose="02020603050405020304" pitchFamily="18" charset="0"/>
                    <a:ea typeface="楷体" panose="02010609060101010101" pitchFamily="49" charset="-122"/>
                    <a:cs typeface="Times New Roman" panose="02020603050405020304" pitchFamily="18" charset="0"/>
                  </a:rPr>
                  <a:t>由动量守恒定律有</a:t>
                </a:r>
                <a:r>
                  <a:rPr lang="en-US" altLang="zh-CN" b="1" i="1">
                    <a:latin typeface="Times New Roman" panose="02020603050405020304" pitchFamily="18" charset="0"/>
                    <a:ea typeface="宋体" panose="02010600030101010101" pitchFamily="2" charset="-122"/>
                  </a:rPr>
                  <a:t>m</a:t>
                </a:r>
                <a:r>
                  <a:rPr lang="en-US" altLang="zh-CN" b="1" i="1">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latin typeface="Times New Roman" panose="02020603050405020304" pitchFamily="18" charset="0"/>
                    <a:ea typeface="宋体" panose="02010600030101010101" pitchFamily="2" charset="-122"/>
                  </a:rPr>
                  <a:t>0</a:t>
                </a:r>
                <a:r>
                  <a:rPr lang="zh-CN" altLang="zh-CN" b="1">
                    <a:ea typeface="宋体" panose="02010600030101010101" pitchFamily="2" charset="-122"/>
                    <a:cs typeface="Times New Roman" panose="02020603050405020304" pitchFamily="18" charset="0"/>
                  </a:rPr>
                  <a:t>＝</a:t>
                </a:r>
                <a:r>
                  <a:rPr lang="en-US" altLang="zh-CN" b="1">
                    <a:latin typeface="Times New Roman" panose="02020603050405020304" pitchFamily="18" charset="0"/>
                    <a:ea typeface="宋体" panose="02010600030101010101" pitchFamily="2" charset="-122"/>
                  </a:rPr>
                  <a:t>2</a:t>
                </a:r>
                <a:r>
                  <a:rPr lang="en-US" altLang="zh-CN" b="1" i="1">
                    <a:latin typeface="Times New Roman" panose="02020603050405020304" pitchFamily="18" charset="0"/>
                    <a:ea typeface="宋体" panose="02010600030101010101" pitchFamily="2" charset="-122"/>
                  </a:rPr>
                  <a:t>m</a:t>
                </a:r>
                <a:r>
                  <a:rPr lang="en-US" altLang="zh-CN" b="1" i="1">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latin typeface="Times New Roman" panose="02020603050405020304" pitchFamily="18" charset="0"/>
                    <a:ea typeface="楷体" panose="02010609060101010101" pitchFamily="49" charset="-122"/>
                    <a:cs typeface="Times New Roman" panose="02020603050405020304" pitchFamily="18" charset="0"/>
                  </a:rPr>
                  <a:t>共</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由能量守恒定律有</a:t>
                </a:r>
                <a:r>
                  <a:rPr lang="en-US" altLang="zh-CN" b="1" i="1">
                    <a:latin typeface="Times New Roman" panose="02020603050405020304" pitchFamily="18" charset="0"/>
                    <a:ea typeface="宋体" panose="02010600030101010101" pitchFamily="2" charset="-122"/>
                  </a:rPr>
                  <a:t>E</a:t>
                </a:r>
                <a:r>
                  <a:rPr lang="en-US" altLang="zh-CN" b="1" baseline="-25000">
                    <a:latin typeface="Times New Roman" panose="02020603050405020304" pitchFamily="18" charset="0"/>
                    <a:ea typeface="宋体" panose="02010600030101010101" pitchFamily="2" charset="-122"/>
                  </a:rPr>
                  <a:t>p</a:t>
                </a:r>
                <a:r>
                  <a:rPr lang="zh-CN" altLang="zh-CN" b="1">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latin typeface="Times New Roman" panose="02020603050405020304" pitchFamily="18" charset="0"/>
                    <a:ea typeface="宋体" panose="02010600030101010101" pitchFamily="2" charset="-122"/>
                  </a:rPr>
                  <a:t>m</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ea typeface="Times New Roman" panose="02020603050405020304" pitchFamily="18" charset="0"/>
                  </a:rPr>
                  <a:t>·</a:t>
                </a:r>
                <a:r>
                  <a:rPr lang="en-US" altLang="zh-CN" b="1">
                    <a:latin typeface="Times New Roman" panose="02020603050405020304" pitchFamily="18" charset="0"/>
                    <a:ea typeface="宋体" panose="02010600030101010101" pitchFamily="2" charset="-122"/>
                  </a:rPr>
                  <a:t>2</a:t>
                </a:r>
                <a:r>
                  <a:rPr lang="en-US" altLang="zh-CN" b="1" i="1">
                    <a:latin typeface="Times New Roman" panose="02020603050405020304" pitchFamily="18" charset="0"/>
                    <a:ea typeface="宋体" panose="02010600030101010101" pitchFamily="2" charset="-122"/>
                  </a:rPr>
                  <a:t>m</a:t>
                </a:r>
                <a14:m>
                  <m:oMath xmlns:m="http://schemas.openxmlformats.org/officeDocument/2006/math">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smtClean="0">
                            <a:latin typeface="Cambria Math" panose="02040503050406030204" pitchFamily="18" charset="0"/>
                            <a:ea typeface="宋体" panose="02010600030101010101" pitchFamily="2" charset="-122"/>
                            <a:cs typeface="Times New Roman" panose="02020603050405020304" pitchFamily="18" charset="0"/>
                          </a:rPr>
                          <m:t>共</m:t>
                        </m:r>
                      </m:sub>
                      <m:sup>
                        <m:r>
                          <a:rPr lang="en-US" altLang="zh-CN" b="1" i="1">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代入数据联立解得该过程弹簧弹性势能的最大值为</a:t>
                </a:r>
                <a:r>
                  <a:rPr lang="en-US" altLang="zh-CN" b="1" i="1">
                    <a:latin typeface="Times New Roman" panose="02020603050405020304" pitchFamily="18" charset="0"/>
                    <a:ea typeface="宋体" panose="02010600030101010101" pitchFamily="2" charset="-122"/>
                  </a:rPr>
                  <a:t>E</a:t>
                </a:r>
                <a:r>
                  <a:rPr lang="en-US" altLang="zh-CN" b="1" baseline="-25000">
                    <a:latin typeface="Times New Roman" panose="02020603050405020304" pitchFamily="18" charset="0"/>
                    <a:ea typeface="宋体" panose="02010600030101010101" pitchFamily="2" charset="-122"/>
                  </a:rPr>
                  <a:t>p</a:t>
                </a:r>
                <a:r>
                  <a:rPr lang="zh-CN" altLang="zh-CN" b="1">
                    <a:ea typeface="宋体" panose="02010600030101010101" pitchFamily="2" charset="-122"/>
                    <a:cs typeface="Times New Roman" panose="02020603050405020304" pitchFamily="18" charset="0"/>
                  </a:rPr>
                  <a:t>＝</a:t>
                </a:r>
                <a:r>
                  <a:rPr lang="en-US" altLang="zh-CN" b="1" smtClean="0">
                    <a:latin typeface="Times New Roman" panose="02020603050405020304" pitchFamily="18" charset="0"/>
                    <a:ea typeface="宋体" panose="02010600030101010101" pitchFamily="2" charset="-122"/>
                  </a:rPr>
                  <a:t>4.5 J</a:t>
                </a:r>
                <a:r>
                  <a:rPr lang="zh-CN" altLang="zh-CN" b="1">
                    <a:ea typeface="宋体" panose="02010600030101010101" pitchFamily="2" charset="-122"/>
                    <a:cs typeface="Times New Roman" panose="02020603050405020304" pitchFamily="18" charset="0"/>
                  </a:rPr>
                  <a:t>，</a:t>
                </a:r>
                <a:r>
                  <a:rPr lang="zh-CN" altLang="zh-CN" b="1">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latin typeface="Times New Roman" panose="02020603050405020304" pitchFamily="18" charset="0"/>
                    <a:ea typeface="宋体" panose="02010600030101010101" pitchFamily="2" charset="-122"/>
                  </a:rPr>
                  <a:t>B</a:t>
                </a:r>
                <a:r>
                  <a:rPr lang="zh-CN" altLang="zh-CN" b="1">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ea typeface="宋体" panose="02010600030101010101" pitchFamily="2" charset="-122"/>
                    <a:cs typeface="Times New Roman" panose="02020603050405020304" pitchFamily="18" charset="0"/>
                  </a:rPr>
                  <a:t>；</a:t>
                </a:r>
                <a:r>
                  <a:rPr lang="en-US" altLang="zh-CN" b="1" smtClean="0">
                    <a:latin typeface="Times New Roman" panose="02020603050405020304" pitchFamily="18" charset="0"/>
                    <a:ea typeface="楷体" panose="02010609060101010101" pitchFamily="49" charset="-122"/>
                    <a:cs typeface="Times New Roman" panose="02020603050405020304" pitchFamily="18" charset="0"/>
                  </a:rPr>
                  <a:t> </a:t>
                </a:r>
                <a:endParaRPr lang="zh-CN" altLang="en-US"/>
              </a:p>
            </p:txBody>
          </p:sp>
        </mc:Choice>
        <mc:Fallback xmlns="">
          <p:sp>
            <p:nvSpPr>
              <p:cNvPr id="6" name="内容占位符 2"/>
              <p:cNvSpPr txBox="1">
                <a:spLocks noRot="1" noChangeAspect="1" noMove="1" noResize="1" noEditPoints="1" noAdjustHandles="1" noChangeArrowheads="1" noChangeShapeType="1" noTextEdit="1"/>
              </p:cNvSpPr>
              <p:nvPr/>
            </p:nvSpPr>
            <p:spPr bwMode="auto">
              <a:xfrm>
                <a:off x="360854" y="3356992"/>
                <a:ext cx="11485848" cy="1443985"/>
              </a:xfrm>
              <a:prstGeom prst="rect">
                <a:avLst/>
              </a:prstGeom>
              <a:blipFill>
                <a:blip r:embed="rId5"/>
                <a:stretch>
                  <a:fillRect l="-796" r="-849" b="-42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extLst>
      <p:ext uri="{BB962C8B-B14F-4D97-AF65-F5344CB8AC3E}">
        <p14:creationId xmlns:p14="http://schemas.microsoft.com/office/powerpoint/2010/main" val="24938693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64704"/>
                <a:ext cx="11485848" cy="3903633"/>
              </a:xfrm>
            </p:spPr>
            <p:txBody>
              <a:bodyPr/>
              <a:lstStyle/>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弹簧恢复原长时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设分离时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由动量守恒定律和机械能守恒定律有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恰好未从小车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上滑落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右端时二者速度相同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右端时二者相同的速度为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由能量守恒定律有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6J</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μmgL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可得小车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的长度为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64704"/>
                <a:ext cx="11485848" cy="3903633"/>
              </a:xfrm>
              <a:blipFill>
                <a:blip r:embed="rId2"/>
                <a:stretch>
                  <a:fillRect l="-796" r="-849" b="-93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56674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5263172"/>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反冲</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与爆炸问题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分析反冲运动应注意的问题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速度的反向性问题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对于原来静止的整体，抛出部分具有速度时，剩余部分的反冲是相对于抛出部分来说的，两者运动方向必然相反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在列动量守恒方程时，可任意规定某一部分的运动方向为正方向，则反方向的另一部分的速度应取负值</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的物体以对地速度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抛出一个质量为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的物体，研究剩余部分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对地反冲速度时，设</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的方向为正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列出的方程式为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为待求速度，事先可</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不考虑其方向，计算结果为负值，表示剩余部分的运动方向与抛出部分速度方向相反</a:t>
                </a:r>
                <a:r>
                  <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5263172"/>
              </a:xfrm>
              <a:blipFill>
                <a:blip r:embed="rId2"/>
                <a:stretch>
                  <a:fillRect l="-796" r="-849" b="-116"/>
                </a:stretch>
              </a:blipFill>
            </p:spPr>
            <p:txBody>
              <a:bodyPr/>
              <a:lstStyle/>
              <a:p>
                <a:r>
                  <a:rPr lang="zh-CN" altLang="en-US">
                    <a:noFill/>
                  </a:rPr>
                  <a:t> </a:t>
                </a:r>
              </a:p>
            </p:txBody>
          </p:sp>
        </mc:Fallback>
      </mc:AlternateContent>
      <p:pic>
        <p:nvPicPr>
          <p:cNvPr id="3" name="要点3.eps" descr="id:2147490381;FounderCES"/>
          <p:cNvPicPr/>
          <p:nvPr/>
        </p:nvPicPr>
        <p:blipFill>
          <a:blip r:embed="rId3"/>
          <a:stretch>
            <a:fillRect/>
          </a:stretch>
        </p:blipFill>
        <p:spPr>
          <a:xfrm>
            <a:off x="424680" y="887547"/>
            <a:ext cx="1080441" cy="379472"/>
          </a:xfrm>
          <a:prstGeom prst="rect">
            <a:avLst/>
          </a:prstGeom>
        </p:spPr>
      </p:pic>
    </p:spTree>
    <p:extLst>
      <p:ext uri="{BB962C8B-B14F-4D97-AF65-F5344CB8AC3E}">
        <p14:creationId xmlns:p14="http://schemas.microsoft.com/office/powerpoint/2010/main" val="42026903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01179"/>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由于我们已明确知道剩余部分与抛出部分反向，所以可直接列出两部分动量大小相等的方程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即上例可列式为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为剩余部分的速率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相对速度问题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反冲运动的问题中，有时遇到的速度是相互作用的两物体的相对速度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由于动量守恒定律中要求速度为对同一参考系的速度，通常为对地的速度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因此应先将相对速度转换成对地的速度，再列动量守恒定律方程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01179"/>
              </a:xfrm>
              <a:blipFill>
                <a:blip r:embed="rId2"/>
                <a:stretch>
                  <a:fillRect l="-796" r="-849" b="-50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51051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爆炸模型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爆炸模型的特点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3" name="表格 2"/>
          <p:cNvGraphicFramePr>
            <a:graphicFrameLocks noGrp="1"/>
          </p:cNvGraphicFramePr>
          <p:nvPr>
            <p:extLst>
              <p:ext uri="{D42A27DB-BD31-4B8C-83A1-F6EECF244321}">
                <p14:modId xmlns:p14="http://schemas.microsoft.com/office/powerpoint/2010/main" val="928679814"/>
              </p:ext>
            </p:extLst>
          </p:nvPr>
        </p:nvGraphicFramePr>
        <p:xfrm>
          <a:off x="491871" y="2009368"/>
          <a:ext cx="11354831" cy="3291840"/>
        </p:xfrm>
        <a:graphic>
          <a:graphicData uri="http://schemas.openxmlformats.org/drawingml/2006/table">
            <a:tbl>
              <a:tblPr firstRow="1" firstCol="1" bandRow="1"/>
              <a:tblGrid>
                <a:gridCol w="785754">
                  <a:extLst>
                    <a:ext uri="{9D8B030D-6E8A-4147-A177-3AD203B41FA5}">
                      <a16:colId xmlns:a16="http://schemas.microsoft.com/office/drawing/2014/main" val="4292828204"/>
                    </a:ext>
                  </a:extLst>
                </a:gridCol>
                <a:gridCol w="10569077">
                  <a:extLst>
                    <a:ext uri="{9D8B030D-6E8A-4147-A177-3AD203B41FA5}">
                      <a16:colId xmlns:a16="http://schemas.microsoft.com/office/drawing/2014/main" val="2928425870"/>
                    </a:ext>
                  </a:extLst>
                </a:gridCol>
              </a:tblGrid>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动量守恒</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由于爆炸是在极短的时间内完成的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爆炸物体间的相互作用力远远大于物体受到的外力</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所以在爆炸过程中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系统的总动量守恒</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801106132"/>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动能增加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在爆炸过程中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由于有其他形式的能量</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如化学能</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转化为动能</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所以爆炸后系统的总动能增加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029077531"/>
                  </a:ext>
                </a:extLst>
              </a:tr>
              <a:tr h="0">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位置不变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爆炸的时间极短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因而作用过程中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物体产生的位移很小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一般可忽略不计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可以认为爆炸后物体仍然从爆炸前的位置以新的动量开始运动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21222260"/>
                  </a:ext>
                </a:extLst>
              </a:tr>
            </a:tbl>
          </a:graphicData>
        </a:graphic>
      </p:graphicFrame>
    </p:spTree>
    <p:extLst>
      <p:ext uri="{BB962C8B-B14F-4D97-AF65-F5344CB8AC3E}">
        <p14:creationId xmlns:p14="http://schemas.microsoft.com/office/powerpoint/2010/main" val="31057329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67305"/>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爆炸</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模型分析</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775"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的可视为质点的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间夹着质量可忽略的火药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一开始二者静止，点燃火药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此时间极短且不会影响各物体的质量和表面的光滑程度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组成的系统动量守恒，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式表明在爆炸过程中相互作用的两个物体获得的速度与它们的质量成反比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组成的系统的总动能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967305"/>
              </a:xfrm>
              <a:blipFill>
                <a:blip r:embed="rId2"/>
                <a:stretch>
                  <a:fillRect l="-796" r="-849"/>
                </a:stretch>
              </a:blipFill>
            </p:spPr>
            <p:txBody>
              <a:bodyPr/>
              <a:lstStyle/>
              <a:p>
                <a:r>
                  <a:rPr lang="zh-CN" altLang="en-US">
                    <a:noFill/>
                  </a:rPr>
                  <a:t> </a:t>
                </a:r>
              </a:p>
            </p:txBody>
          </p:sp>
        </mc:Fallback>
      </mc:AlternateContent>
      <p:pic>
        <p:nvPicPr>
          <p:cNvPr id="3" name="xq4.jpg" descr="id:2147490396;FounderCES"/>
          <p:cNvPicPr/>
          <p:nvPr/>
        </p:nvPicPr>
        <p:blipFill>
          <a:blip r:embed="rId3"/>
          <a:stretch>
            <a:fillRect/>
          </a:stretch>
        </p:blipFill>
        <p:spPr>
          <a:xfrm>
            <a:off x="6383238" y="3982072"/>
            <a:ext cx="1512168" cy="1535160"/>
          </a:xfrm>
          <a:prstGeom prst="rect">
            <a:avLst/>
          </a:prstGeom>
        </p:spPr>
      </p:pic>
    </p:spTree>
    <p:extLst>
      <p:ext uri="{BB962C8B-B14F-4D97-AF65-F5344CB8AC3E}">
        <p14:creationId xmlns:p14="http://schemas.microsoft.com/office/powerpoint/2010/main" val="528412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4454233"/>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，表示系统的总动量保持不变；在一维情况下，对由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两物体组成的系统有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，表示一个物体的动量变化量与另一个物体的动量变化量大小相等、方向相反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，表示系统的总动量变化量为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，即系统的总动量保持不变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内力</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系统内物体间的相互作用力称为内力，内力不改变系统的总动量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22136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98799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式也可以写为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，又根据动量与动能的关系有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𝟐𝐦</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𝐄</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𝒌𝑨</m:t>
                            </m:r>
                          </m:sub>
                        </m:sSub>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𝒌𝑩</m:t>
                            </m:r>
                          </m:sub>
                        </m:sSub>
                      </m:e>
                    </m:rad>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，进一步化简得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𝒌𝑩</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式表明在爆炸过程中相互作用的两个物体获得的动能与它们的质量成反比，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③⑤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ub>
                        </m:sSub>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87997"/>
              </a:xfrm>
              <a:blipFill>
                <a:blip r:embed="rId2"/>
                <a:stretch>
                  <a:fillRect l="-796" r="-849"/>
                </a:stretch>
              </a:blipFill>
            </p:spPr>
            <p:txBody>
              <a:bodyPr/>
              <a:lstStyle/>
              <a:p>
                <a:r>
                  <a:rPr lang="zh-CN" altLang="en-US">
                    <a:noFill/>
                  </a:rPr>
                  <a:t> </a:t>
                </a:r>
              </a:p>
            </p:txBody>
          </p:sp>
        </mc:Fallback>
      </mc:AlternateContent>
      <p:pic>
        <p:nvPicPr>
          <p:cNvPr id="3" name="xq4.jpg" descr="id:2147490396;FounderCES"/>
          <p:cNvPicPr/>
          <p:nvPr/>
        </p:nvPicPr>
        <p:blipFill>
          <a:blip r:embed="rId3"/>
          <a:stretch>
            <a:fillRect/>
          </a:stretch>
        </p:blipFill>
        <p:spPr>
          <a:xfrm>
            <a:off x="5519142" y="3861048"/>
            <a:ext cx="1628775" cy="1653540"/>
          </a:xfrm>
          <a:prstGeom prst="rect">
            <a:avLst/>
          </a:prstGeom>
        </p:spPr>
      </p:pic>
    </p:spTree>
    <p:extLst>
      <p:ext uri="{BB962C8B-B14F-4D97-AF65-F5344CB8AC3E}">
        <p14:creationId xmlns:p14="http://schemas.microsoft.com/office/powerpoint/2010/main" val="39612250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334566" y="927201"/>
            <a:ext cx="11512136" cy="4878063"/>
          </a:xfrm>
          <a:prstGeom prst="rect">
            <a:avLst/>
          </a:prstGeom>
        </p:spPr>
      </p:pic>
      <p:sp>
        <p:nvSpPr>
          <p:cNvPr id="2" name="内容占位符 1"/>
          <p:cNvSpPr>
            <a:spLocks noGrp="1"/>
          </p:cNvSpPr>
          <p:nvPr>
            <p:ph idx="1"/>
          </p:nvPr>
        </p:nvSpPr>
        <p:spPr>
          <a:xfrm>
            <a:off x="360854" y="838453"/>
            <a:ext cx="11485848" cy="64633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碰撞</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与爆炸的异同点</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90034;FounderCES"/>
          <p:cNvPicPr/>
          <p:nvPr/>
        </p:nvPicPr>
        <p:blipFill>
          <a:blip r:embed="rId3"/>
          <a:stretch>
            <a:fillRect/>
          </a:stretch>
        </p:blipFill>
        <p:spPr>
          <a:xfrm>
            <a:off x="478582" y="980728"/>
            <a:ext cx="1440160" cy="402207"/>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713102804"/>
              </p:ext>
            </p:extLst>
          </p:nvPr>
        </p:nvGraphicFramePr>
        <p:xfrm>
          <a:off x="406574" y="1577429"/>
          <a:ext cx="11377264" cy="4035847"/>
        </p:xfrm>
        <a:graphic>
          <a:graphicData uri="http://schemas.openxmlformats.org/drawingml/2006/table">
            <a:tbl>
              <a:tblPr firstRow="1" firstCol="1" bandRow="1"/>
              <a:tblGrid>
                <a:gridCol w="360040">
                  <a:extLst>
                    <a:ext uri="{9D8B030D-6E8A-4147-A177-3AD203B41FA5}">
                      <a16:colId xmlns:a16="http://schemas.microsoft.com/office/drawing/2014/main" val="1311835169"/>
                    </a:ext>
                  </a:extLst>
                </a:gridCol>
                <a:gridCol w="2448272">
                  <a:extLst>
                    <a:ext uri="{9D8B030D-6E8A-4147-A177-3AD203B41FA5}">
                      <a16:colId xmlns:a16="http://schemas.microsoft.com/office/drawing/2014/main" val="178588889"/>
                    </a:ext>
                  </a:extLst>
                </a:gridCol>
                <a:gridCol w="4896544">
                  <a:extLst>
                    <a:ext uri="{9D8B030D-6E8A-4147-A177-3AD203B41FA5}">
                      <a16:colId xmlns:a16="http://schemas.microsoft.com/office/drawing/2014/main" val="2732882963"/>
                    </a:ext>
                  </a:extLst>
                </a:gridCol>
                <a:gridCol w="3672408">
                  <a:extLst>
                    <a:ext uri="{9D8B030D-6E8A-4147-A177-3AD203B41FA5}">
                      <a16:colId xmlns:a16="http://schemas.microsoft.com/office/drawing/2014/main" val="3888084922"/>
                    </a:ext>
                  </a:extLst>
                </a:gridCol>
              </a:tblGrid>
              <a:tr h="377164">
                <a:tc gridSpan="2">
                  <a:txBody>
                    <a:bodyPr/>
                    <a:lstStyle/>
                    <a:p>
                      <a:pPr algn="ctr" hangingPunct="0">
                        <a:lnSpc>
                          <a:spcPct val="150000"/>
                        </a:lnSpc>
                        <a:spcAft>
                          <a:spcPts val="0"/>
                        </a:spcAft>
                        <a:tabLst>
                          <a:tab pos="6391275" algn="l"/>
                        </a:tabLs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碰撞</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爆炸</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2655685458"/>
                  </a:ext>
                </a:extLst>
              </a:tr>
              <a:tr h="1131491">
                <a:tc gridSpan="2">
                  <a:txBody>
                    <a:bodyPr/>
                    <a:lstStyle/>
                    <a:p>
                      <a:pPr algn="ctr"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不同点</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碰撞过程中没有其他形式的能转化为机械能</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系统的动能不会增加</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爆炸过程中往往有化学能转化为动能</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系统的动能增加</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998614991"/>
                  </a:ext>
                </a:extLst>
              </a:tr>
              <a:tr h="377164">
                <a:tc rowSpan="4">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同</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点</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时间特点</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相互作用时间很短</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744287646"/>
                  </a:ext>
                </a:extLst>
              </a:tr>
              <a:tr h="474961">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1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相互作用力</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的特点</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物体间的相互作用力先是急剧增大</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然后再急剧减小</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平均作用力很大</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87478571"/>
                  </a:ext>
                </a:extLst>
              </a:tr>
              <a:tr h="504056">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a:t>
                      </a:r>
                      <a:r>
                        <a:rPr lang="zh-CN" sz="21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的特点</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系统的内力远远大于外力</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外力可忽略不计</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系统的总动量近似守恒</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3676570270"/>
                  </a:ext>
                </a:extLst>
              </a:tr>
              <a:tr h="915467">
                <a:tc vMerge="1">
                  <a:txBody>
                    <a:bodyPr/>
                    <a:lstStyle/>
                    <a:p>
                      <a:endParaRPr lang="zh-CN" altLang="en-US"/>
                    </a:p>
                  </a:txBody>
                  <a:tcPr/>
                </a:tc>
                <a:tc>
                  <a:txBody>
                    <a:bodyPr/>
                    <a:lstStyle/>
                    <a:p>
                      <a:pPr algn="ctr"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位移特点</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just" hangingPunct="0">
                        <a:lnSpc>
                          <a:spcPct val="150000"/>
                        </a:lnSpc>
                        <a:spcAft>
                          <a:spcPts val="0"/>
                        </a:spcAft>
                        <a:tabLst>
                          <a:tab pos="6391275" algn="l"/>
                        </a:tabLs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由于碰撞、爆炸过程是在一瞬间发生的</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时间极短</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所以在物体发生碰撞、爆炸的瞬间</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可认为物体在碰撞、爆炸后仍处于同一位置</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extLst>
                  <a:ext uri="{0D108BD9-81ED-4DB2-BD59-A6C34878D82A}">
                    <a16:rowId xmlns:a16="http://schemas.microsoft.com/office/drawing/2014/main" val="1381049280"/>
                  </a:ext>
                </a:extLst>
              </a:tr>
            </a:tbl>
          </a:graphicData>
        </a:graphic>
      </p:graphicFrame>
    </p:spTree>
    <p:extLst>
      <p:ext uri="{BB962C8B-B14F-4D97-AF65-F5344CB8AC3E}">
        <p14:creationId xmlns:p14="http://schemas.microsoft.com/office/powerpoint/2010/main" val="2834632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277820"/>
          </a:xfrm>
        </p:spPr>
        <p:txBody>
          <a:bodyPr/>
          <a:lstStyle/>
          <a:p>
            <a:pPr hangingPunct="0">
              <a:spcAft>
                <a:spcPts val="0"/>
              </a:spcAft>
              <a:tabLst>
                <a:tab pos="6391275"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火箭喷气发动机每次喷出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的气体，气体离开发动机被喷出时的速度</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m/s</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设火箭</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包括燃料</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kg</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，发动机每秒喷气</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次，则</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运动第</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运动第</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135 m/s</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当发动机第</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m/s</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当发动机第</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火箭的速度约为</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m/s</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5.eps" descr="id:2147490418;FounderCES"/>
          <p:cNvPicPr/>
          <p:nvPr/>
        </p:nvPicPr>
        <p:blipFill>
          <a:blip r:embed="rId2"/>
          <a:stretch>
            <a:fillRect/>
          </a:stretch>
        </p:blipFill>
        <p:spPr>
          <a:xfrm>
            <a:off x="428844" y="908720"/>
            <a:ext cx="1147964" cy="370265"/>
          </a:xfrm>
          <a:prstGeom prst="rect">
            <a:avLst/>
          </a:prstGeom>
        </p:spPr>
      </p:pic>
      <p:sp>
        <p:nvSpPr>
          <p:cNvPr id="5" name="矩形 4"/>
          <p:cNvSpPr/>
          <p:nvPr/>
        </p:nvSpPr>
        <p:spPr>
          <a:xfrm>
            <a:off x="1385348" y="3975447"/>
            <a:ext cx="407484" cy="461665"/>
          </a:xfrm>
          <a:prstGeom prst="rect">
            <a:avLst/>
          </a:prstGeom>
        </p:spPr>
        <p:txBody>
          <a:bodyPr wrap="none">
            <a:spAutoFit/>
          </a:bodyPr>
          <a:lstStyle/>
          <a:p>
            <a:r>
              <a:rPr lang="en-US" altLang="zh-CN" sz="2400">
                <a:solidFill>
                  <a:srgbClr val="000000"/>
                </a:solidFill>
              </a:rPr>
              <a:t>C</a:t>
            </a:r>
            <a:endParaRPr lang="zh-CN" altLang="en-US"/>
          </a:p>
        </p:txBody>
      </p:sp>
      <p:pic>
        <p:nvPicPr>
          <p:cNvPr id="6" name="24答案.eps" descr="id:2147493967;FounderCES"/>
          <p:cNvPicPr/>
          <p:nvPr/>
        </p:nvPicPr>
        <p:blipFill>
          <a:blip r:embed="rId3"/>
          <a:stretch>
            <a:fillRect/>
          </a:stretch>
        </p:blipFill>
        <p:spPr>
          <a:xfrm>
            <a:off x="473093" y="4018528"/>
            <a:ext cx="912255" cy="324991"/>
          </a:xfrm>
          <a:prstGeom prst="rect">
            <a:avLst/>
          </a:prstGeom>
        </p:spPr>
      </p:pic>
    </p:spTree>
    <p:extLst>
      <p:ext uri="{BB962C8B-B14F-4D97-AF65-F5344CB8AC3E}">
        <p14:creationId xmlns:p14="http://schemas.microsoft.com/office/powerpoint/2010/main" val="87728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10050"/>
                <a:ext cx="11485848" cy="347697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末发动机喷气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kg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以火箭运动的方向为正方向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根据动量守恒定律得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可得火箭第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13.5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末发动机喷气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末的速度大小为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27.4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10050"/>
                <a:ext cx="11485848" cy="3476977"/>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06574" y="908720"/>
            <a:ext cx="864096" cy="307968"/>
          </a:xfrm>
          <a:prstGeom prst="rect">
            <a:avLst/>
          </a:prstGeom>
        </p:spPr>
      </p:pic>
    </p:spTree>
    <p:extLst>
      <p:ext uri="{BB962C8B-B14F-4D97-AF65-F5344CB8AC3E}">
        <p14:creationId xmlns:p14="http://schemas.microsoft.com/office/powerpoint/2010/main" val="39493144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91912"/>
                <a:ext cx="11485848" cy="2925160"/>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次气体喷出后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次气体喷出后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共喷出的气体质量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同理可得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火箭第</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次喷出气体后的速度大小为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91912"/>
                <a:ext cx="11485848" cy="2925160"/>
              </a:xfrm>
              <a:blipFill>
                <a:blip r:embed="rId2"/>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76511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如图所示，光滑水平面上甲、乙两球间粘少许炸药，一起以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的速度向右做匀速直线运动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已知甲、乙两球质量分别为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某时刻炸药突然爆炸，两球分开后仍沿原直线运动，从爆炸的瞬间开始计时经过</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，两球之间的距离为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2.7 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甲、乙两球的速度方向相同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甲球的速度大小为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方向水平向左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乙球的速度大小为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0.3 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爆炸过程中释放的能量为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0.027 J</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5.jpg" descr="id:2147490446;FounderCES"/>
          <p:cNvPicPr/>
          <p:nvPr/>
        </p:nvPicPr>
        <p:blipFill>
          <a:blip r:embed="rId2"/>
          <a:stretch>
            <a:fillRect/>
          </a:stretch>
        </p:blipFill>
        <p:spPr>
          <a:xfrm>
            <a:off x="8220004" y="2986981"/>
            <a:ext cx="3275802" cy="1152128"/>
          </a:xfrm>
          <a:prstGeom prst="rect">
            <a:avLst/>
          </a:prstGeom>
        </p:spPr>
      </p:pic>
      <p:pic>
        <p:nvPicPr>
          <p:cNvPr id="4" name="24典例6.eps" descr="id:2147490439;FounderCES"/>
          <p:cNvPicPr/>
          <p:nvPr/>
        </p:nvPicPr>
        <p:blipFill>
          <a:blip r:embed="rId3"/>
          <a:stretch>
            <a:fillRect/>
          </a:stretch>
        </p:blipFill>
        <p:spPr>
          <a:xfrm>
            <a:off x="478582" y="898495"/>
            <a:ext cx="1147964" cy="370265"/>
          </a:xfrm>
          <a:prstGeom prst="rect">
            <a:avLst/>
          </a:prstGeom>
        </p:spPr>
      </p:pic>
      <p:pic>
        <p:nvPicPr>
          <p:cNvPr id="5" name="24答案.eps" descr="id:2147490460;FounderCES"/>
          <p:cNvPicPr/>
          <p:nvPr/>
        </p:nvPicPr>
        <p:blipFill>
          <a:blip r:embed="rId4"/>
          <a:stretch>
            <a:fillRect/>
          </a:stretch>
        </p:blipFill>
        <p:spPr>
          <a:xfrm>
            <a:off x="470913" y="5364163"/>
            <a:ext cx="925825" cy="330324"/>
          </a:xfrm>
          <a:prstGeom prst="rect">
            <a:avLst/>
          </a:prstGeom>
        </p:spPr>
      </p:pic>
      <p:sp>
        <p:nvSpPr>
          <p:cNvPr id="7" name="矩形 6"/>
          <p:cNvSpPr/>
          <p:nvPr/>
        </p:nvSpPr>
        <p:spPr>
          <a:xfrm>
            <a:off x="1396738" y="5297594"/>
            <a:ext cx="922047" cy="461665"/>
          </a:xfrm>
          <a:prstGeom prst="rect">
            <a:avLst/>
          </a:prstGeom>
        </p:spPr>
        <p:txBody>
          <a:bodyPr wrap="none">
            <a:spAutoFit/>
          </a:bodyPr>
          <a:lstStyle/>
          <a:p>
            <a:r>
              <a:rPr lang="en-US" altLang="zh-CN" sz="2400">
                <a:solidFill>
                  <a:srgbClr val="000000"/>
                </a:solidFill>
              </a:rPr>
              <a:t>B</a:t>
            </a:r>
            <a:r>
              <a:rPr lang="zh-CN" altLang="zh-CN" sz="2400">
                <a:solidFill>
                  <a:srgbClr val="000000"/>
                </a:solidFill>
                <a:ea typeface="楷体" panose="02010609060101010101" pitchFamily="49" charset="-122"/>
                <a:cs typeface="Times New Roman" panose="02020603050405020304" pitchFamily="18" charset="0"/>
              </a:rPr>
              <a:t>、</a:t>
            </a:r>
            <a:r>
              <a:rPr lang="en-US" altLang="zh-CN" sz="2400">
                <a:solidFill>
                  <a:srgbClr val="000000"/>
                </a:solidFill>
              </a:rPr>
              <a:t>D</a:t>
            </a:r>
            <a:endParaRPr lang="zh-CN" altLang="en-US"/>
          </a:p>
        </p:txBody>
      </p:sp>
    </p:spTree>
    <p:extLst>
      <p:ext uri="{BB962C8B-B14F-4D97-AF65-F5344CB8AC3E}">
        <p14:creationId xmlns:p14="http://schemas.microsoft.com/office/powerpoint/2010/main" val="406327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25743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甲、乙两球质量分别为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刚分离时两球的速度分别为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取向右为正方向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由动量守恒定律可得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由题意又有</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代入数据联立解得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可知刚分离时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甲球的速度方向水平向左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乙球的速度方向水平向右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爆炸过程中释放的能量为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0.027 J</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257430"/>
              </a:xfrm>
              <a:blipFill>
                <a:blip r:embed="rId2"/>
                <a:stretch>
                  <a:fillRect l="-796" r="-849"/>
                </a:stretch>
              </a:blipFill>
            </p:spPr>
            <p:txBody>
              <a:bodyPr/>
              <a:lstStyle/>
              <a:p>
                <a:r>
                  <a:rPr lang="zh-CN" altLang="en-US">
                    <a:noFill/>
                  </a:rPr>
                  <a:t> </a:t>
                </a:r>
              </a:p>
            </p:txBody>
          </p:sp>
        </mc:Fallback>
      </mc:AlternateContent>
      <p:pic>
        <p:nvPicPr>
          <p:cNvPr id="3" name="24解析.eps" descr="id:2147490453;FounderCES"/>
          <p:cNvPicPr/>
          <p:nvPr/>
        </p:nvPicPr>
        <p:blipFill>
          <a:blip r:embed="rId3"/>
          <a:stretch>
            <a:fillRect/>
          </a:stretch>
        </p:blipFill>
        <p:spPr>
          <a:xfrm>
            <a:off x="360854" y="945460"/>
            <a:ext cx="765800" cy="273250"/>
          </a:xfrm>
          <a:prstGeom prst="rect">
            <a:avLst/>
          </a:prstGeom>
        </p:spPr>
      </p:pic>
      <p:pic>
        <p:nvPicPr>
          <p:cNvPr id="4" name="xq5.jpg" descr="id:2147490446;FounderCES"/>
          <p:cNvPicPr/>
          <p:nvPr/>
        </p:nvPicPr>
        <p:blipFill>
          <a:blip r:embed="rId4"/>
          <a:stretch>
            <a:fillRect/>
          </a:stretch>
        </p:blipFill>
        <p:spPr>
          <a:xfrm>
            <a:off x="4043540" y="4005064"/>
            <a:ext cx="3275802" cy="1152128"/>
          </a:xfrm>
          <a:prstGeom prst="rect">
            <a:avLst/>
          </a:prstGeom>
        </p:spPr>
      </p:pic>
    </p:spTree>
    <p:extLst>
      <p:ext uri="{BB962C8B-B14F-4D97-AF65-F5344CB8AC3E}">
        <p14:creationId xmlns:p14="http://schemas.microsoft.com/office/powerpoint/2010/main" val="123000710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两个原来静止的物体发生相互作用时，若所受外力的矢量和为零，则动量守恒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在相互作用的过程中，任一时刻两物体的速度大小与质量成反比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这样的问题归为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4.eps" descr="id:2147490467;FounderCES"/>
          <p:cNvPicPr/>
          <p:nvPr/>
        </p:nvPicPr>
        <p:blipFill>
          <a:blip r:embed="rId2"/>
          <a:stretch>
            <a:fillRect/>
          </a:stretch>
        </p:blipFill>
        <p:spPr>
          <a:xfrm>
            <a:off x="478582" y="962621"/>
            <a:ext cx="1008112" cy="354069"/>
          </a:xfrm>
          <a:prstGeom prst="rect">
            <a:avLst/>
          </a:prstGeom>
        </p:spPr>
      </p:pic>
    </p:spTree>
    <p:extLst>
      <p:ext uri="{BB962C8B-B14F-4D97-AF65-F5344CB8AC3E}">
        <p14:creationId xmlns:p14="http://schemas.microsoft.com/office/powerpoint/2010/main" val="10923856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457876" y="3660973"/>
            <a:ext cx="1008112" cy="67734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83277"/>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处理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问题的关键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利用动量守恒定律，确定两物体速度关系，再确定两物体通过的位移的关系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由于动量守恒，所以任一时刻系统的总动量不变，动量守恒式可写成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的形式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为两物体的瞬时速率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，表明任意时刻物体的瞬时速率都与各物体的质量成反比， 所以全过程的平均速度也与质量成反比，进而可得两物体的位移大小与各物体的质量成反比，即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解题时要画出各物体的位移关系草图，找出各长度间的关系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适用条件：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系统由两个物体组成且相互作用前静止，系统总动量守恒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在系统内发生相对运动的过程中至少有一个方向的动量守恒，注意两物体的位移是相对</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同一参考系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83277"/>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7882883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070871" y="2924944"/>
            <a:ext cx="1008112" cy="792088"/>
          </a:xfrm>
          <a:prstGeom prst="rect">
            <a:avLst/>
          </a:prstGeom>
        </p:spPr>
      </p:pic>
      <p:pic>
        <p:nvPicPr>
          <p:cNvPr id="4" name="图片 3"/>
          <p:cNvPicPr>
            <a:picLocks noChangeAspect="1"/>
          </p:cNvPicPr>
          <p:nvPr/>
        </p:nvPicPr>
        <p:blipFill>
          <a:blip r:embed="rId2"/>
          <a:stretch>
            <a:fillRect/>
          </a:stretch>
        </p:blipFill>
        <p:spPr>
          <a:xfrm>
            <a:off x="2572698" y="1945113"/>
            <a:ext cx="1505622" cy="811502"/>
          </a:xfrm>
          <a:prstGeom prst="rect">
            <a:avLst/>
          </a:prstGeom>
        </p:spPr>
      </p:pic>
      <p:pic>
        <p:nvPicPr>
          <p:cNvPr id="3" name="图片 2"/>
          <p:cNvPicPr>
            <a:picLocks noChangeAspect="1"/>
          </p:cNvPicPr>
          <p:nvPr/>
        </p:nvPicPr>
        <p:blipFill>
          <a:blip r:embed="rId2"/>
          <a:stretch>
            <a:fillRect/>
          </a:stretch>
        </p:blipFill>
        <p:spPr>
          <a:xfrm>
            <a:off x="887870" y="1961681"/>
            <a:ext cx="1597883" cy="792088"/>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52526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人船模型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的推论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走，</a:t>
                </a:r>
                <a:r>
                  <a:rPr lang="en-US" altLang="zh-CN" b="1">
                    <a:solidFill>
                      <a:srgbClr val="000000"/>
                    </a:solidFill>
                    <a:latin typeface="+mj-ea"/>
                    <a:ea typeface="+mj-ea"/>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的大小与人的运动时间和运动状态无关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由上面结论可得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m:rPr>
                                <m:nor/>
                              </m:rPr>
                              <a:rPr lang="zh-CN" altLang="zh-CN" b="1" baseline="-3000">
                                <a:solidFill>
                                  <a:srgbClr val="000000"/>
                                </a:solidFill>
                                <a:latin typeface="Cambria Math" panose="02040503050406030204" pitchFamily="18" charset="0"/>
                                <a:ea typeface="宋体" panose="02010600030101010101" pitchFamily="2" charset="-122"/>
                                <a:cs typeface="Times New Roman" panose="02020603050405020304" pitchFamily="18" charset="0"/>
                              </a:rPr>
                              <m:t>人</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m:rPr>
                                <m:nor/>
                              </m:rPr>
                              <a:rPr lang="zh-CN" altLang="zh-CN" b="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船</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人、船的位移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在系统满足动量守恒的方向上的位移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与质量成反比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525260"/>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07746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5632311"/>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动量守恒定律的性质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矢量性：动量守恒定律的表达式是一个矢量式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该式说明系统的总动量在任意两个时刻不仅大小相等，而且方向也相同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在求系统的总动量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时，要按矢量运算法则计算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相对性：动量守恒定律中，系统中各物体在相互作用前后的动量，必须相对于同一惯性系，各物体的速度通常均为相对于地的速度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同时性：动量守恒定律中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必须是系统中各物体在相互作用前</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必须是系统中各物体在相互作用后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同一时刻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普适性：动量守恒定律是自然界普遍适用的基本规律之一，不仅低速、宏观领域遵循这一规律，高速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接近光速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分子、原子的尺度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领域也遵循这一规律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324039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0750765" y="3695013"/>
            <a:ext cx="1071194" cy="476086"/>
          </a:xfrm>
          <a:prstGeom prst="rect">
            <a:avLst/>
          </a:prstGeom>
        </p:spPr>
      </p:pic>
      <p:pic>
        <p:nvPicPr>
          <p:cNvPr id="4" name="图片 3"/>
          <p:cNvPicPr>
            <a:picLocks noChangeAspect="1"/>
          </p:cNvPicPr>
          <p:nvPr/>
        </p:nvPicPr>
        <p:blipFill>
          <a:blip r:embed="rId2"/>
          <a:stretch>
            <a:fillRect/>
          </a:stretch>
        </p:blipFill>
        <p:spPr>
          <a:xfrm>
            <a:off x="392867" y="4437112"/>
            <a:ext cx="1237843" cy="792088"/>
          </a:xfrm>
          <a:prstGeom prst="rect">
            <a:avLst/>
          </a:prstGeom>
        </p:spPr>
      </p:pic>
      <p:pic>
        <p:nvPicPr>
          <p:cNvPr id="3" name="图片 2"/>
          <p:cNvPicPr>
            <a:picLocks noChangeAspect="1"/>
          </p:cNvPicPr>
          <p:nvPr/>
        </p:nvPicPr>
        <p:blipFill>
          <a:blip r:embed="rId2"/>
          <a:stretch>
            <a:fillRect/>
          </a:stretch>
        </p:blipFill>
        <p:spPr>
          <a:xfrm>
            <a:off x="6483527" y="3641751"/>
            <a:ext cx="1023011" cy="65461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4226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模型拓展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气球和人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937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载人气球原来静止在空中，离地高度为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，气球的质量为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不含人的质量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若气球下悬吊一轻绳，人沿轻绳返回地面，取人和气球为一个系统，系统由静止开始运动，人到达地面时，设人对地的位移大小为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，气球对地的位移大小为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，则根据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则轻绳的长度至少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542269"/>
              </a:xfrm>
              <a:blipFill>
                <a:blip r:embed="rId3"/>
                <a:stretch>
                  <a:fillRect l="-796" r="-849"/>
                </a:stretch>
              </a:blipFill>
            </p:spPr>
            <p:txBody>
              <a:bodyPr/>
              <a:lstStyle/>
              <a:p>
                <a:r>
                  <a:rPr lang="zh-CN" altLang="en-US">
                    <a:noFill/>
                  </a:rPr>
                  <a:t> </a:t>
                </a:r>
              </a:p>
            </p:txBody>
          </p:sp>
        </mc:Fallback>
      </mc:AlternateContent>
      <p:pic>
        <p:nvPicPr>
          <p:cNvPr id="6" name="bjd1.jpg" descr="id:2147490474;FounderCES"/>
          <p:cNvPicPr/>
          <p:nvPr/>
        </p:nvPicPr>
        <p:blipFill>
          <a:blip r:embed="rId4"/>
          <a:stretch>
            <a:fillRect/>
          </a:stretch>
        </p:blipFill>
        <p:spPr>
          <a:xfrm>
            <a:off x="4006974" y="4365104"/>
            <a:ext cx="2683756" cy="1932596"/>
          </a:xfrm>
          <a:prstGeom prst="rect">
            <a:avLst/>
          </a:prstGeom>
        </p:spPr>
      </p:pic>
    </p:spTree>
    <p:extLst>
      <p:ext uri="{BB962C8B-B14F-4D97-AF65-F5344CB8AC3E}">
        <p14:creationId xmlns:p14="http://schemas.microsoft.com/office/powerpoint/2010/main" val="21837472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82240" y="3617865"/>
            <a:ext cx="1309851" cy="65170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01371"/>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物块和斜面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、底面边长为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的斜面体静止在光滑的水平面上，有一质量为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的物块由斜面体顶部由静止滑至底部时，斜面体和物块组成的系统在水平方向上不受外力，水平方向上动量守恒，且初始时两物体均静止，根据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人船模型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是物块和斜面体在水平方向上对地的位移大小，且有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，则斜面体移动的距离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601371"/>
              </a:xfrm>
              <a:blipFill>
                <a:blip r:embed="rId3"/>
                <a:stretch>
                  <a:fillRect l="-796" r="-849"/>
                </a:stretch>
              </a:blipFill>
            </p:spPr>
            <p:txBody>
              <a:bodyPr/>
              <a:lstStyle/>
              <a:p>
                <a:r>
                  <a:rPr lang="zh-CN" altLang="en-US">
                    <a:noFill/>
                  </a:rPr>
                  <a:t> </a:t>
                </a:r>
              </a:p>
            </p:txBody>
          </p:sp>
        </mc:Fallback>
      </mc:AlternateContent>
      <p:pic>
        <p:nvPicPr>
          <p:cNvPr id="3" name="bjd2.jpg" descr="id:2147490481;FounderCES"/>
          <p:cNvPicPr/>
          <p:nvPr/>
        </p:nvPicPr>
        <p:blipFill>
          <a:blip r:embed="rId4"/>
          <a:stretch>
            <a:fillRect/>
          </a:stretch>
        </p:blipFill>
        <p:spPr>
          <a:xfrm>
            <a:off x="5735166" y="3656341"/>
            <a:ext cx="1944540" cy="2076915"/>
          </a:xfrm>
          <a:prstGeom prst="rect">
            <a:avLst/>
          </a:prstGeom>
        </p:spPr>
      </p:pic>
    </p:spTree>
    <p:extLst>
      <p:ext uri="{BB962C8B-B14F-4D97-AF65-F5344CB8AC3E}">
        <p14:creationId xmlns:p14="http://schemas.microsoft.com/office/powerpoint/2010/main" val="29396641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99652" y="5328367"/>
            <a:ext cx="3553420" cy="648072"/>
          </a:xfrm>
          <a:prstGeom prst="rect">
            <a:avLst/>
          </a:prstGeom>
        </p:spPr>
      </p:pic>
      <p:pic>
        <p:nvPicPr>
          <p:cNvPr id="4" name="图片 3"/>
          <p:cNvPicPr>
            <a:picLocks noChangeAspect="1"/>
          </p:cNvPicPr>
          <p:nvPr/>
        </p:nvPicPr>
        <p:blipFill>
          <a:blip r:embed="rId2"/>
          <a:stretch>
            <a:fillRect/>
          </a:stretch>
        </p:blipFill>
        <p:spPr>
          <a:xfrm>
            <a:off x="1630710" y="4068019"/>
            <a:ext cx="3096344" cy="648072"/>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68530"/>
              </a:xfrm>
            </p:spPr>
            <p:txBody>
              <a:bodyPr/>
              <a:lstStyle/>
              <a:p>
                <a:pPr hangingPunct="0">
                  <a:spcAft>
                    <a:spcPts val="0"/>
                  </a:spcAft>
                  <a:tabLst>
                    <a:tab pos="6391275" algn="l"/>
                  </a:tabLst>
                </a:pP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小球和凹槽</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algn="dist"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如图所示，小球质量为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，轨道质量为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，半径为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由静止释放，不计</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摩擦</a:t>
                </a: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阻力</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algn="ctr" hangingPunct="0">
                  <a:spcAft>
                    <a:spcPts val="0"/>
                  </a:spcAft>
                  <a:tabLst>
                    <a:tab pos="6391275" algn="l"/>
                  </a:tabLst>
                </a:pPr>
                <a:endPar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algn="ct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小球运动到</a:t>
                </a:r>
                <a:r>
                  <a:rPr lang="zh-CN" altLang="zh-CN" sz="23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最低点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时，根据水平方向上动量守恒有</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，且移动距离的关系为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，位移之和</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联立解</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小球运动到另外一端最高点时，水平方向上动量守恒，同理可得</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300"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sz="2300"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 </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868530"/>
              </a:xfrm>
              <a:blipFill>
                <a:blip r:embed="rId3"/>
                <a:stretch>
                  <a:fillRect l="-743" r="-796"/>
                </a:stretch>
              </a:blipFill>
            </p:spPr>
            <p:txBody>
              <a:bodyPr/>
              <a:lstStyle/>
              <a:p>
                <a:r>
                  <a:rPr lang="zh-CN" altLang="en-US">
                    <a:noFill/>
                  </a:rPr>
                  <a:t> </a:t>
                </a:r>
              </a:p>
            </p:txBody>
          </p:sp>
        </mc:Fallback>
      </mc:AlternateContent>
      <p:pic>
        <p:nvPicPr>
          <p:cNvPr id="3" name="xq6.jpg" descr="id:2147490488;FounderCES"/>
          <p:cNvPicPr/>
          <p:nvPr/>
        </p:nvPicPr>
        <p:blipFill>
          <a:blip r:embed="rId4"/>
          <a:stretch>
            <a:fillRect/>
          </a:stretch>
        </p:blipFill>
        <p:spPr>
          <a:xfrm>
            <a:off x="5155673" y="1844824"/>
            <a:ext cx="2523709" cy="1080120"/>
          </a:xfrm>
          <a:prstGeom prst="rect">
            <a:avLst/>
          </a:prstGeom>
        </p:spPr>
      </p:pic>
    </p:spTree>
    <p:extLst>
      <p:ext uri="{BB962C8B-B14F-4D97-AF65-F5344CB8AC3E}">
        <p14:creationId xmlns:p14="http://schemas.microsoft.com/office/powerpoint/2010/main" val="38079356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070362"/>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如图所示，甲、乙两车的质量均为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，静置在光滑的水平面上，两车相距为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乙车上站立着一个质量为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的人，他通过一条轻绳拉甲车，甲、乙两车最后相接触，以下说法中正确的是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甲、乙两车运动中速度之比为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甲、乙两车运动中速度之比为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甲车移动的距离为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乙车移动的距离为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070362"/>
              </a:xfrm>
              <a:blipFill>
                <a:blip r:embed="rId2"/>
                <a:stretch>
                  <a:fillRect l="-796" r="-849"/>
                </a:stretch>
              </a:blipFill>
            </p:spPr>
            <p:txBody>
              <a:bodyPr/>
              <a:lstStyle/>
              <a:p>
                <a:r>
                  <a:rPr lang="zh-CN" altLang="en-US">
                    <a:noFill/>
                  </a:rPr>
                  <a:t> </a:t>
                </a:r>
              </a:p>
            </p:txBody>
          </p:sp>
        </mc:Fallback>
      </mc:AlternateContent>
      <p:pic>
        <p:nvPicPr>
          <p:cNvPr id="3" name="hjjbwxb10.jpg" descr="id:2147490502;FounderCES"/>
          <p:cNvPicPr/>
          <p:nvPr/>
        </p:nvPicPr>
        <p:blipFill>
          <a:blip r:embed="rId3"/>
          <a:stretch>
            <a:fillRect/>
          </a:stretch>
        </p:blipFill>
        <p:spPr>
          <a:xfrm>
            <a:off x="6527254" y="2790763"/>
            <a:ext cx="3162300" cy="981075"/>
          </a:xfrm>
          <a:prstGeom prst="rect">
            <a:avLst/>
          </a:prstGeom>
        </p:spPr>
      </p:pic>
      <p:pic>
        <p:nvPicPr>
          <p:cNvPr id="4" name="24典例7.eps" descr="id:2147490495;FounderCES"/>
          <p:cNvPicPr/>
          <p:nvPr/>
        </p:nvPicPr>
        <p:blipFill>
          <a:blip r:embed="rId4"/>
          <a:stretch>
            <a:fillRect/>
          </a:stretch>
        </p:blipFill>
        <p:spPr>
          <a:xfrm>
            <a:off x="505741" y="908720"/>
            <a:ext cx="1224136" cy="394833"/>
          </a:xfrm>
          <a:prstGeom prst="rect">
            <a:avLst/>
          </a:prstGeom>
        </p:spPr>
      </p:pic>
    </p:spTree>
    <p:extLst>
      <p:ext uri="{BB962C8B-B14F-4D97-AF65-F5344CB8AC3E}">
        <p14:creationId xmlns:p14="http://schemas.microsoft.com/office/powerpoint/2010/main" val="30203348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529633"/>
                <a:ext cx="11485848" cy="333854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甲、乙两车以及人组成的系统动量守恒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规定向右为正方向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根据动量守恒定律有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500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m:t>甲</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25000">
                                <a:solidFill>
                                  <a:srgbClr val="000000"/>
                                </a:solidFill>
                                <a:latin typeface="楷体" panose="02010609060101010101" pitchFamily="49" charset="-122"/>
                                <a:ea typeface="楷体" panose="02010609060101010101" pitchFamily="49" charset="-122"/>
                                <a:cs typeface="Times New Roman" panose="02020603050405020304" pitchFamily="18" charset="0"/>
                              </a:rPr>
                              <m:t>乙</m:t>
                            </m:r>
                          </m:sub>
                        </m:sSub>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根据动量守恒的推论有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解得甲车移动的距离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乙车移动的距离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529633"/>
                <a:ext cx="11485848" cy="3338543"/>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1726233"/>
            <a:ext cx="864096" cy="307967"/>
          </a:xfrm>
          <a:prstGeom prst="rect">
            <a:avLst/>
          </a:prstGeom>
        </p:spPr>
      </p:pic>
      <p:pic>
        <p:nvPicPr>
          <p:cNvPr id="4" name="24答案.eps" descr="id:2147493967;FounderCES"/>
          <p:cNvPicPr/>
          <p:nvPr/>
        </p:nvPicPr>
        <p:blipFill>
          <a:blip r:embed="rId4"/>
          <a:stretch>
            <a:fillRect/>
          </a:stretch>
        </p:blipFill>
        <p:spPr>
          <a:xfrm>
            <a:off x="430423" y="1050805"/>
            <a:ext cx="912255" cy="324991"/>
          </a:xfrm>
          <a:prstGeom prst="rect">
            <a:avLst/>
          </a:prstGeom>
        </p:spPr>
      </p:pic>
      <p:sp>
        <p:nvSpPr>
          <p:cNvPr id="6" name="矩形 5"/>
          <p:cNvSpPr/>
          <p:nvPr/>
        </p:nvSpPr>
        <p:spPr>
          <a:xfrm>
            <a:off x="1311886" y="872028"/>
            <a:ext cx="922047" cy="646331"/>
          </a:xfrm>
          <a:prstGeom prst="rect">
            <a:avLst/>
          </a:prstGeom>
        </p:spPr>
        <p:txBody>
          <a:bodyPr wrap="none">
            <a:spAutoFit/>
          </a:bodyPr>
          <a:lstStyle/>
          <a:p>
            <a:pPr lvl="0" algn="just" eaLnBrk="1" hangingPunct="1">
              <a:lnSpc>
                <a:spcPct val="150000"/>
              </a:lnSpc>
              <a:spcBef>
                <a:spcPts val="0"/>
              </a:spcBef>
              <a:tabLst>
                <a:tab pos="5645150" algn="l"/>
                <a:tab pos="9862820" algn="l"/>
              </a:tabLst>
            </a:pPr>
            <a:r>
              <a:rPr lang="en-US" altLang="zh-CN" sz="2400">
                <a:solidFill>
                  <a:srgbClr val="000000"/>
                </a:solidFill>
              </a:rPr>
              <a:t>B</a:t>
            </a:r>
            <a:r>
              <a:rPr lang="zh-CN" altLang="zh-CN" sz="2400">
                <a:solidFill>
                  <a:srgbClr val="000000"/>
                </a:solidFill>
                <a:cs typeface="Times New Roman" panose="02020603050405020304" pitchFamily="18" charset="0"/>
              </a:rPr>
              <a:t>、</a:t>
            </a:r>
            <a:r>
              <a:rPr lang="en-US" altLang="zh-CN" sz="2400">
                <a:solidFill>
                  <a:srgbClr val="000000"/>
                </a:solidFill>
              </a:rPr>
              <a:t>C</a:t>
            </a:r>
            <a:endParaRPr lang="zh-CN" altLang="en-US" sz="2400" b="0">
              <a:solidFill>
                <a:prstClr val="black"/>
              </a:solidFill>
              <a:latin typeface="Times New Roman"/>
              <a:ea typeface="宋体"/>
            </a:endParaRPr>
          </a:p>
        </p:txBody>
      </p:sp>
    </p:spTree>
    <p:extLst>
      <p:ext uri="{BB962C8B-B14F-4D97-AF65-F5344CB8AC3E}">
        <p14:creationId xmlns:p14="http://schemas.microsoft.com/office/powerpoint/2010/main" val="2635832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390023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反冲</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运动与火箭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反冲运动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定义：一个静止的物体在内力的作用下分裂为两部分，一部分向某个方向运动，另外一个部分必然向相反方向运动，这个现象叫作反冲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物体的不同部分在内力作用下向相反方向运动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反冲运动中， 相互作用力一般较大，通常可以用动量守恒定律来处理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432863" y="837191"/>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862322"/>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反冲现象的应用及防止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应用：农田、园林的喷灌装置利用水的反冲作用实现喷水时喷水管的旋转，达到多角度喷洒的目的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防止：用枪射击时，由于枪身的反冲会影响射击的准确性，所以用步枪射击时要把枪身抵在肩部，以减少反冲的影响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589249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862958" y="2949530"/>
            <a:ext cx="1818306" cy="66617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4043543"/>
              </a:xfrm>
            </p:spPr>
            <p:txBody>
              <a:bodyPr/>
              <a:lstStyle/>
              <a:p>
                <a:pPr hangingPunct="0">
                  <a:spcAft>
                    <a:spcPts val="0"/>
                  </a:spcAft>
                  <a:tabLst>
                    <a:tab pos="6391275"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火箭</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584200"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火箭发射是典型的反冲运动</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火箭点火后，燃料燃烧产生的高速气流从火箭尾部喷出，使火箭向前飞行</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负荷越小、喷气速度越大、燃料越多，火箭能达到的速度就越大</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当火箭推进剂燃烧时，从尾部喷出的高速气体具有很大的动量，根据动量守恒定律有</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𝒎𝒖</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，火箭获得大小相等、方向相反的动量，因而发生连续的反冲现象，随着推进剂的消耗，火箭的质量逐渐减小，加速度不断增大，当推进剂燃尽时，火箭即以获得的速度沿着预定的空间轨道飞行</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692696"/>
                <a:ext cx="11485848" cy="4043543"/>
              </a:xfrm>
              <a:blipFill>
                <a:blip r:embed="rId3"/>
                <a:stretch>
                  <a:fillRect l="-743" r="-796" b="-30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149677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34566" y="836712"/>
            <a:ext cx="11512136" cy="3593045"/>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838453"/>
                <a:ext cx="11485848" cy="359130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影响</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火箭速度大小的因素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𝒎𝒖</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火箭性能参数与喷气速度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和火箭与箭体的质量比有关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喷气速度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现代液体燃料的喷气速度约为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2500m/s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将喷气速度提高到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000m/s</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需很高的技术水平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质量比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火箭开始飞行时的质量与火箭除燃料外的箭体质量之比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现代火箭能达到的质量比不超过</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838453"/>
                <a:ext cx="11485848" cy="3591304"/>
              </a:xfrm>
              <a:blipFill>
                <a:blip r:embed="rId3"/>
                <a:stretch>
                  <a:fillRect l="-796" r="-849" b="-3056"/>
                </a:stretch>
              </a:blipFill>
            </p:spPr>
            <p:txBody>
              <a:bodyPr/>
              <a:lstStyle/>
              <a:p>
                <a:r>
                  <a:rPr lang="zh-CN" altLang="en-US">
                    <a:noFill/>
                  </a:rPr>
                  <a:t> </a:t>
                </a:r>
              </a:p>
            </p:txBody>
          </p:sp>
        </mc:Fallback>
      </mc:AlternateContent>
      <p:pic>
        <p:nvPicPr>
          <p:cNvPr id="3" name="拓展.eps" descr="id:2147490034;FounderCES"/>
          <p:cNvPicPr/>
          <p:nvPr/>
        </p:nvPicPr>
        <p:blipFill>
          <a:blip r:embed="rId4"/>
          <a:stretch>
            <a:fillRect/>
          </a:stretch>
        </p:blipFill>
        <p:spPr>
          <a:xfrm>
            <a:off x="532900" y="1007469"/>
            <a:ext cx="1440160" cy="402207"/>
          </a:xfrm>
          <a:prstGeom prst="rect">
            <a:avLst/>
          </a:prstGeom>
        </p:spPr>
      </p:pic>
    </p:spTree>
    <p:extLst>
      <p:ext uri="{BB962C8B-B14F-4D97-AF65-F5344CB8AC3E}">
        <p14:creationId xmlns:p14="http://schemas.microsoft.com/office/powerpoint/2010/main" val="2275886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346237"/>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动量守恒的理解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对动量守恒及其条件的理解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系统不受外力作用，这是一种理想化的情形，如宇宙中两星球的碰撞，微观粒子间的碰撞都可视为这种情形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系统虽然受到了外力的作用，但所受外力的矢量和——即合外力为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光滑水平面上两物体的碰撞就是这种情形，两物体所受的重力和支持力的合力为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0255;FounderCES"/>
          <p:cNvPicPr/>
          <p:nvPr/>
        </p:nvPicPr>
        <p:blipFill>
          <a:blip r:embed="rId3"/>
          <a:stretch>
            <a:fillRect/>
          </a:stretch>
        </p:blipFill>
        <p:spPr>
          <a:xfrm>
            <a:off x="532484" y="1628800"/>
            <a:ext cx="1080441" cy="379472"/>
          </a:xfrm>
          <a:prstGeom prst="rect">
            <a:avLst/>
          </a:prstGeom>
        </p:spPr>
      </p:pic>
    </p:spTree>
    <p:extLst>
      <p:ext uri="{BB962C8B-B14F-4D97-AF65-F5344CB8AC3E}">
        <p14:creationId xmlns:p14="http://schemas.microsoft.com/office/powerpoint/2010/main" val="253949256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TotalTime>
  <Words>3701</Words>
  <Application>Microsoft Office PowerPoint</Application>
  <PresentationFormat>自定义</PresentationFormat>
  <Paragraphs>202</Paragraphs>
  <Slides>44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44</vt:i4>
      </vt:variant>
    </vt:vector>
  </HeadingPairs>
  <TitlesOfParts>
    <vt:vector size="55" baseType="lpstr">
      <vt:lpstr>仿宋</vt:lpstr>
      <vt:lpstr>黑体</vt:lpstr>
      <vt:lpstr>楷体</vt:lpstr>
      <vt:lpstr>宋体</vt:lpstr>
      <vt:lpstr>微软雅黑</vt:lpstr>
      <vt:lpstr>Arial</vt:lpstr>
      <vt:lpstr>Book Antiqua</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385</cp:revision>
  <dcterms:created xsi:type="dcterms:W3CDTF">2020-11-06T05:24:00Z</dcterms:created>
  <dcterms:modified xsi:type="dcterms:W3CDTF">2025-06-18T01:38:21Z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